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8" r:id="rId1"/>
  </p:sldMasterIdLst>
  <p:notesMasterIdLst>
    <p:notesMasterId r:id="rId73"/>
  </p:notesMasterIdLst>
  <p:handoutMasterIdLst>
    <p:handoutMasterId r:id="rId74"/>
  </p:handoutMasterIdLst>
  <p:sldIdLst>
    <p:sldId id="903" r:id="rId2"/>
    <p:sldId id="853" r:id="rId3"/>
    <p:sldId id="854" r:id="rId4"/>
    <p:sldId id="855" r:id="rId5"/>
    <p:sldId id="916" r:id="rId6"/>
    <p:sldId id="791" r:id="rId7"/>
    <p:sldId id="910" r:id="rId8"/>
    <p:sldId id="914" r:id="rId9"/>
    <p:sldId id="915" r:id="rId10"/>
    <p:sldId id="922" r:id="rId11"/>
    <p:sldId id="917" r:id="rId12"/>
    <p:sldId id="919" r:id="rId13"/>
    <p:sldId id="923" r:id="rId14"/>
    <p:sldId id="924" r:id="rId15"/>
    <p:sldId id="925" r:id="rId16"/>
    <p:sldId id="926" r:id="rId17"/>
    <p:sldId id="927" r:id="rId18"/>
    <p:sldId id="928" r:id="rId19"/>
    <p:sldId id="857" r:id="rId20"/>
    <p:sldId id="859" r:id="rId21"/>
    <p:sldId id="860" r:id="rId22"/>
    <p:sldId id="861" r:id="rId23"/>
    <p:sldId id="799" r:id="rId24"/>
    <p:sldId id="918" r:id="rId25"/>
    <p:sldId id="856" r:id="rId26"/>
    <p:sldId id="865" r:id="rId27"/>
    <p:sldId id="866" r:id="rId28"/>
    <p:sldId id="867" r:id="rId29"/>
    <p:sldId id="868" r:id="rId30"/>
    <p:sldId id="869" r:id="rId31"/>
    <p:sldId id="870" r:id="rId32"/>
    <p:sldId id="871" r:id="rId33"/>
    <p:sldId id="872" r:id="rId34"/>
    <p:sldId id="939" r:id="rId35"/>
    <p:sldId id="831" r:id="rId36"/>
    <p:sldId id="940" r:id="rId37"/>
    <p:sldId id="941" r:id="rId38"/>
    <p:sldId id="942" r:id="rId39"/>
    <p:sldId id="846" r:id="rId40"/>
    <p:sldId id="943" r:id="rId41"/>
    <p:sldId id="944" r:id="rId42"/>
    <p:sldId id="945" r:id="rId43"/>
    <p:sldId id="897" r:id="rId44"/>
    <p:sldId id="830" r:id="rId45"/>
    <p:sldId id="964" r:id="rId46"/>
    <p:sldId id="912" r:id="rId47"/>
    <p:sldId id="819" r:id="rId48"/>
    <p:sldId id="902" r:id="rId49"/>
    <p:sldId id="851" r:id="rId50"/>
    <p:sldId id="904" r:id="rId51"/>
    <p:sldId id="906" r:id="rId52"/>
    <p:sldId id="960" r:id="rId53"/>
    <p:sldId id="961" r:id="rId54"/>
    <p:sldId id="946" r:id="rId55"/>
    <p:sldId id="882" r:id="rId56"/>
    <p:sldId id="883" r:id="rId57"/>
    <p:sldId id="884" r:id="rId58"/>
    <p:sldId id="885" r:id="rId59"/>
    <p:sldId id="886" r:id="rId60"/>
    <p:sldId id="887" r:id="rId61"/>
    <p:sldId id="888" r:id="rId62"/>
    <p:sldId id="889" r:id="rId63"/>
    <p:sldId id="947" r:id="rId64"/>
    <p:sldId id="948" r:id="rId65"/>
    <p:sldId id="862" r:id="rId66"/>
    <p:sldId id="863" r:id="rId67"/>
    <p:sldId id="965" r:id="rId68"/>
    <p:sldId id="958" r:id="rId69"/>
    <p:sldId id="387" r:id="rId70"/>
    <p:sldId id="959" r:id="rId71"/>
    <p:sldId id="785" r:id="rId7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97" autoAdjust="0"/>
    <p:restoredTop sz="89844" autoAdjust="0"/>
  </p:normalViewPr>
  <p:slideViewPr>
    <p:cSldViewPr snapToGrid="0">
      <p:cViewPr varScale="1">
        <p:scale>
          <a:sx n="127" d="100"/>
          <a:sy n="127" d="100"/>
        </p:scale>
        <p:origin x="168" y="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2" d="100"/>
          <a:sy n="122" d="100"/>
        </p:scale>
        <p:origin x="763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7F3EDA2-606D-499A-B7B8-D90D34D2700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EAEDD0-EF25-43F1-9923-3C2AC09ADBA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AECEDD-C04D-440F-8825-8807A3F191D1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7C5C2A-2A5E-4DBE-BD70-63FECD2B0FE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5B2DA3-5971-4D45-A2C7-11D47C48053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679CA-CBB3-433E-8FAE-56D5106FD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8029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E692C-596D-4CEF-98DA-0216301B171D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FE3766-70CA-43FF-B816-41CAA2064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70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WordPress</a:t>
            </a:r>
            <a:r>
              <a:rPr lang="en-US" baseline="0" dirty="0"/>
              <a:t> Website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E3766-70CA-43FF-B816-41CAA206472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201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Many additional tools available for database tuning!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E3766-70CA-43FF-B816-41CAA206472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837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free</a:t>
            </a:r>
          </a:p>
          <a:p>
            <a:r>
              <a:rPr lang="en-US" dirty="0"/>
              <a:t>python3 -c 'a="a"*1024**3*16; input()' #force 16GB to swap</a:t>
            </a:r>
          </a:p>
          <a:p>
            <a:r>
              <a:rPr lang="en-US" dirty="0"/>
              <a:t>cat /data/upload/Win11_24H2_English_x64.iso &gt; /dev/null #force file to cache ram</a:t>
            </a:r>
          </a:p>
          <a:p>
            <a:r>
              <a:rPr lang="en-US" dirty="0"/>
              <a:t>free</a:t>
            </a:r>
          </a:p>
          <a:p>
            <a:r>
              <a:rPr lang="en-US" dirty="0"/>
              <a:t>sync</a:t>
            </a:r>
            <a:br>
              <a:rPr lang="en-US" dirty="0"/>
            </a:br>
            <a:r>
              <a:rPr lang="en-US" dirty="0" err="1"/>
              <a:t>swapoff</a:t>
            </a:r>
            <a:r>
              <a:rPr lang="en-US" dirty="0"/>
              <a:t> -a</a:t>
            </a:r>
          </a:p>
          <a:p>
            <a:r>
              <a:rPr lang="pl-PL" dirty="0"/>
              <a:t>echo 3 &gt; /proc/sys/vm/drop_caches</a:t>
            </a:r>
            <a:endParaRPr lang="en-US" dirty="0"/>
          </a:p>
          <a:p>
            <a:r>
              <a:rPr lang="en-US" dirty="0" err="1"/>
              <a:t>swapon</a:t>
            </a:r>
            <a:r>
              <a:rPr lang="en-US" dirty="0"/>
              <a:t> -a</a:t>
            </a:r>
          </a:p>
          <a:p>
            <a:r>
              <a:rPr lang="en-US" dirty="0"/>
              <a:t>free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FE3766-70CA-43FF-B816-41CAA206472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742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FE3766-70CA-43FF-B816-41CAA2064723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239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Easy may be relative…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E3766-70CA-43FF-B816-41CAA2064723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549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FE3766-70CA-43FF-B816-41CAA2064723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686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407A-1513-4E35-BD16-056FD4AFA25B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0BEFF-A084-46D2-A6FD-B0E8E63E588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065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407A-1513-4E35-BD16-056FD4AFA25B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0BEFF-A084-46D2-A6FD-B0E8E63E5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665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407A-1513-4E35-BD16-056FD4AFA25B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0BEFF-A084-46D2-A6FD-B0E8E63E5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567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407A-1513-4E35-BD16-056FD4AFA25B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0BEFF-A084-46D2-A6FD-B0E8E63E5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96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407A-1513-4E35-BD16-056FD4AFA25B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0BEFF-A084-46D2-A6FD-B0E8E63E588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3806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407A-1513-4E35-BD16-056FD4AFA25B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0BEFF-A084-46D2-A6FD-B0E8E63E5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984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407A-1513-4E35-BD16-056FD4AFA25B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0BEFF-A084-46D2-A6FD-B0E8E63E5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79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407A-1513-4E35-BD16-056FD4AFA25B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0BEFF-A084-46D2-A6FD-B0E8E63E5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654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407A-1513-4E35-BD16-056FD4AFA25B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0BEFF-A084-46D2-A6FD-B0E8E63E5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486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EF9407A-1513-4E35-BD16-056FD4AFA25B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150BEFF-A084-46D2-A6FD-B0E8E63E5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868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407A-1513-4E35-BD16-056FD4AFA25B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0BEFF-A084-46D2-A6FD-B0E8E63E5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499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EF9407A-1513-4E35-BD16-056FD4AFA25B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150BEFF-A084-46D2-A6FD-B0E8E63E588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4109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rpms.remirepo.net/enterprise/remi-release-7.rp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0.0.0.31/##.ultrastuff.net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0.0.0.1/##.megastuff.biz/wp-login.php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sci325-1/##.math.cs.edinboro.edu/phpmyadmin" TargetMode="External"/><Relationship Id="rId2" Type="http://schemas.openxmlformats.org/officeDocument/2006/relationships/hyperlink" Target="http://0.0.0.1/##.megastuff.biz/phpmyadmi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147.64.243.1/##/phpmyadmin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0.0.0.1/##.megastuff.biz/temp/temp.php" TargetMode="External"/><Relationship Id="rId2" Type="http://schemas.openxmlformats.org/officeDocument/2006/relationships/hyperlink" Target="http://3125.megastuff.biz/temp/temp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youtube.com/watch?v=J07N1KXOyfk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tools.percona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csci325-1/##.cs.edinboro.edu/awstats/awstats.pl?config=localhost.localdomain" TargetMode="External"/><Relationship Id="rId2" Type="http://schemas.openxmlformats.org/officeDocument/2006/relationships/hyperlink" Target="http://ecsc325-1/##.cs.edinboro.edu/awstats/awstats.pl?config=localhost.localdomai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en.wikipedia.org/wiki/Cron#Overview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jpatalon.cs.edinboro.edu/csci325.001.201720/classfiles/assignment12check.sh" TargetMode="External"/><Relationship Id="rId2" Type="http://schemas.openxmlformats.org/officeDocument/2006/relationships/hyperlink" Target="http://jpatalon.cs.edinboro.edu/csci325/Assignment%2011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://0.0.0.31/##.megastuff.biz" TargetMode="External"/><Relationship Id="rId13" Type="http://schemas.openxmlformats.org/officeDocument/2006/relationships/hyperlink" Target="http://0.0.0.1/##.ultrastuff.net" TargetMode="External"/><Relationship Id="rId3" Type="http://schemas.openxmlformats.org/officeDocument/2006/relationships/hyperlink" Target="http://csci325-1/##.math.cs.edinboro.edu" TargetMode="External"/><Relationship Id="rId7" Type="http://schemas.openxmlformats.org/officeDocument/2006/relationships/hyperlink" Target="http://0.0.0.1/##.megastuff.biz/temp/temp.php" TargetMode="External"/><Relationship Id="rId12" Type="http://schemas.openxmlformats.org/officeDocument/2006/relationships/hyperlink" Target="http://roundcube./##.megastuff.biz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147.64.243.1/##/phpmyadmin" TargetMode="External"/><Relationship Id="rId11" Type="http://schemas.openxmlformats.org/officeDocument/2006/relationships/hyperlink" Target="http://csci325-1/##.math.cs.Edinboro.edu/squirrelmail" TargetMode="External"/><Relationship Id="rId5" Type="http://schemas.openxmlformats.org/officeDocument/2006/relationships/hyperlink" Target="http://csci325-1/##.cs.edinboro.edu/phpmyadmin" TargetMode="External"/><Relationship Id="rId15" Type="http://schemas.openxmlformats.org/officeDocument/2006/relationships/hyperlink" Target="https://csci325-120.math.cs.edinboro.edu/private" TargetMode="External"/><Relationship Id="rId10" Type="http://schemas.openxmlformats.org/officeDocument/2006/relationships/hyperlink" Target="http://0.0.0.1/##.megastuff.biz" TargetMode="External"/><Relationship Id="rId4" Type="http://schemas.openxmlformats.org/officeDocument/2006/relationships/hyperlink" Target="http://147.64.243.1/##" TargetMode="External"/><Relationship Id="rId9" Type="http://schemas.openxmlformats.org/officeDocument/2006/relationships/hyperlink" Target="NULL" TargetMode="External"/><Relationship Id="rId14" Type="http://schemas.openxmlformats.org/officeDocument/2006/relationships/hyperlink" Target="http://0.0.0.31/##.ultrastuff.net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www.cloudping.info/" TargetMode="Externa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hyperlink" Target="NULL" TargetMode="External"/><Relationship Id="rId13" Type="http://schemas.openxmlformats.org/officeDocument/2006/relationships/hyperlink" Target="http://0.0.0.1/##.ultrastuff.net" TargetMode="External"/><Relationship Id="rId3" Type="http://schemas.openxmlformats.org/officeDocument/2006/relationships/hyperlink" Target="http://147.64.243.1/##" TargetMode="External"/><Relationship Id="rId7" Type="http://schemas.openxmlformats.org/officeDocument/2006/relationships/hyperlink" Target="http://0.0.0.31/##.megastuff.biz" TargetMode="External"/><Relationship Id="rId12" Type="http://schemas.openxmlformats.org/officeDocument/2006/relationships/hyperlink" Target="http://roundcube./##.megastuff.biz" TargetMode="External"/><Relationship Id="rId2" Type="http://schemas.openxmlformats.org/officeDocument/2006/relationships/hyperlink" Target="http://csci325-1/##.math.cs.edinboro.edu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0.0.0.1/##.megastuff.biz/temp/temp.php" TargetMode="External"/><Relationship Id="rId11" Type="http://schemas.openxmlformats.org/officeDocument/2006/relationships/hyperlink" Target="http://csci325-1/##.math.cs.Edinboro.edu/squirrelmail" TargetMode="External"/><Relationship Id="rId5" Type="http://schemas.openxmlformats.org/officeDocument/2006/relationships/hyperlink" Target="http://147.64.243.1/##/phpmyadmin" TargetMode="External"/><Relationship Id="rId15" Type="http://schemas.openxmlformats.org/officeDocument/2006/relationships/hyperlink" Target="https://csci325-120.math.cs.edinboro.edu/private" TargetMode="External"/><Relationship Id="rId10" Type="http://schemas.openxmlformats.org/officeDocument/2006/relationships/hyperlink" Target="http://csci325-110.cs.edinboro.edu/awstats/awstats.pl?config=localhost.localdomain" TargetMode="External"/><Relationship Id="rId4" Type="http://schemas.openxmlformats.org/officeDocument/2006/relationships/hyperlink" Target="http://csci325-1/##.cs.edinboro.edu/phpmyadmin" TargetMode="External"/><Relationship Id="rId9" Type="http://schemas.openxmlformats.org/officeDocument/2006/relationships/hyperlink" Target="http://0.0.0.1/##.megastuff.biz" TargetMode="External"/><Relationship Id="rId14" Type="http://schemas.openxmlformats.org/officeDocument/2006/relationships/hyperlink" Target="http://0.0.0.31/##.ultrastuff.net" TargetMode="Externa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ECSC 325.200</a:t>
            </a:r>
            <a:br>
              <a:rPr lang="en-US" dirty="0"/>
            </a:br>
            <a:r>
              <a:rPr lang="en-US" sz="5400" dirty="0"/>
              <a:t>Web Server Administration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0" y="4455620"/>
            <a:ext cx="10181507" cy="1643428"/>
          </a:xfrm>
        </p:spPr>
        <p:txBody>
          <a:bodyPr>
            <a:normAutofit/>
          </a:bodyPr>
          <a:lstStyle/>
          <a:p>
            <a:r>
              <a:rPr lang="en-US" dirty="0"/>
              <a:t>Spring 2025 - Week 10-1 – March 28</a:t>
            </a:r>
            <a:r>
              <a:rPr lang="en-US" baseline="30000" dirty="0"/>
              <a:t>th</a:t>
            </a:r>
            <a:r>
              <a:rPr lang="en-US" dirty="0"/>
              <a:t>, 2025</a:t>
            </a:r>
          </a:p>
          <a:p>
            <a:r>
              <a:rPr lang="en-US" dirty="0"/>
              <a:t>File Transfer Services and Stuff</a:t>
            </a:r>
          </a:p>
          <a:p>
            <a:r>
              <a:rPr lang="en-US" dirty="0"/>
              <a:t>Prof. Jason </a:t>
            </a:r>
            <a:r>
              <a:rPr lang="en-US" dirty="0" err="1"/>
              <a:t>Patalon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80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3D3C0-085C-4056-B4AB-D2C851C63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8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150EE-AF06-4C5C-8A9A-BEB269222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3"/>
            <a:ext cx="10897497" cy="4522793"/>
          </a:xfrm>
        </p:spPr>
        <p:txBody>
          <a:bodyPr>
            <a:normAutofit/>
          </a:bodyPr>
          <a:lstStyle/>
          <a:p>
            <a:r>
              <a:rPr lang="en-US" dirty="0"/>
              <a:t>Install a WordPress website in folder </a:t>
            </a:r>
            <a:r>
              <a:rPr lang="en-US" b="1" dirty="0"/>
              <a:t>/var/www/</a:t>
            </a:r>
            <a:r>
              <a:rPr lang="en-US" b="1" dirty="0" err="1"/>
              <a:t>wordpress</a:t>
            </a:r>
            <a:r>
              <a:rPr lang="en-US" b="1" dirty="0"/>
              <a:t>/ </a:t>
            </a:r>
            <a:r>
              <a:rPr lang="en-US" dirty="0"/>
              <a:t>on virtual host </a:t>
            </a:r>
            <a:r>
              <a:rPr lang="en-US" b="1" dirty="0"/>
              <a:t>http://31##.ultrastuff.net.</a:t>
            </a:r>
            <a:endParaRPr lang="en-US" dirty="0"/>
          </a:p>
          <a:p>
            <a:r>
              <a:rPr lang="en-US" dirty="0"/>
              <a:t># Week 6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Create new virtual host config file at </a:t>
            </a:r>
            <a:r>
              <a:rPr lang="en-US" sz="1600" b="1" dirty="0">
                <a:cs typeface="Courier New" panose="02070309020205020404" pitchFamily="49" charset="0"/>
              </a:rPr>
              <a:t>/</a:t>
            </a:r>
            <a:r>
              <a:rPr lang="en-US" sz="1600" b="1" dirty="0" err="1">
                <a:cs typeface="Courier New" panose="02070309020205020404" pitchFamily="49" charset="0"/>
              </a:rPr>
              <a:t>etc</a:t>
            </a:r>
            <a:r>
              <a:rPr lang="en-US" sz="1600" b="1" dirty="0">
                <a:cs typeface="Courier New" panose="02070309020205020404" pitchFamily="49" charset="0"/>
              </a:rPr>
              <a:t>/httpd/</a:t>
            </a:r>
            <a:r>
              <a:rPr lang="en-US" sz="1600" b="1" dirty="0" err="1">
                <a:cs typeface="Courier New" panose="02070309020205020404" pitchFamily="49" charset="0"/>
              </a:rPr>
              <a:t>conf.d</a:t>
            </a:r>
            <a:r>
              <a:rPr lang="en-US" sz="1600" b="1" dirty="0">
                <a:cs typeface="Courier New" panose="02070309020205020404" pitchFamily="49" charset="0"/>
              </a:rPr>
              <a:t>/</a:t>
            </a:r>
            <a:r>
              <a:rPr lang="en-US" sz="1600" b="1" dirty="0" err="1">
                <a:cs typeface="Courier New" panose="02070309020205020404" pitchFamily="49" charset="0"/>
              </a:rPr>
              <a:t>wordpress.conf</a:t>
            </a:r>
            <a:endParaRPr lang="en-US" b="1" dirty="0">
              <a:cs typeface="Courier New" panose="02070309020205020404" pitchFamily="49" charset="0"/>
            </a:endParaRPr>
          </a:p>
          <a:p>
            <a:pPr marL="566928" lvl="3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VirtualHost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*:80&gt;</a:t>
            </a:r>
          </a:p>
          <a:p>
            <a:pPr marL="566928" lvl="3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DocumentRoot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"/var/www/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wordpress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 marL="566928" lvl="3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# Note server name below is 4 digits</a:t>
            </a:r>
          </a:p>
          <a:p>
            <a:pPr marL="566928" lvl="3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ServerName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31##.ultrastuff.net</a:t>
            </a:r>
          </a:p>
          <a:p>
            <a:pPr marL="566928" lvl="3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VirtualHost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lvl="1"/>
            <a:r>
              <a:rPr lang="en-US" strike="sngStrike" dirty="0">
                <a:cs typeface="Courier New" panose="02070309020205020404" pitchFamily="49" charset="0"/>
              </a:rPr>
              <a:t>Update PHP - install two additional software repositories, enable the </a:t>
            </a:r>
            <a:r>
              <a:rPr lang="en-US" u="sng" strike="sngStrike" dirty="0">
                <a:cs typeface="Courier New" panose="02070309020205020404" pitchFamily="49" charset="0"/>
              </a:rPr>
              <a:t>remi-php56</a:t>
            </a:r>
            <a:r>
              <a:rPr lang="en-US" strike="sngStrike" dirty="0">
                <a:cs typeface="Courier New" panose="02070309020205020404" pitchFamily="49" charset="0"/>
              </a:rPr>
              <a:t> repo, and update!</a:t>
            </a:r>
          </a:p>
          <a:p>
            <a:pPr marL="566928" lvl="3" indent="0">
              <a:buNone/>
            </a:pPr>
            <a:r>
              <a:rPr lang="en-US" sz="1200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yum -y install https://dl.fedoraproject.org/pub/epel/epel-release-latest-7.noarch.rpm</a:t>
            </a:r>
          </a:p>
          <a:p>
            <a:pPr marL="566928" lvl="3" indent="0">
              <a:buNone/>
            </a:pPr>
            <a:r>
              <a:rPr lang="en-US" sz="1200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yum -y install http://rpms.remirepo.net/enterprise/remi-release-7.rpm</a:t>
            </a:r>
            <a:endParaRPr lang="en-US" sz="1200" strike="sngStrike" dirty="0">
              <a:latin typeface="Courier New" panose="02070309020205020404" pitchFamily="49" charset="0"/>
              <a:cs typeface="Courier New" panose="02070309020205020404" pitchFamily="49" charset="0"/>
              <a:hlinkClick r:id="rId2"/>
            </a:endParaRPr>
          </a:p>
          <a:p>
            <a:pPr marL="566928" lvl="3" indent="0">
              <a:buNone/>
            </a:pPr>
            <a:r>
              <a:rPr lang="en-US" sz="1200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yum -y install yum-utils</a:t>
            </a:r>
          </a:p>
          <a:p>
            <a:pPr marL="566928" lvl="3" indent="0">
              <a:buNone/>
            </a:pPr>
            <a:r>
              <a:rPr lang="en-US" sz="1200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yum-config-manager --enable remi-php56</a:t>
            </a:r>
          </a:p>
          <a:p>
            <a:pPr marL="566928" lvl="3" indent="0">
              <a:buNone/>
            </a:pPr>
            <a:r>
              <a:rPr lang="en-US" sz="1200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yum -y update</a:t>
            </a:r>
          </a:p>
          <a:p>
            <a:pPr marL="566928" lvl="3" indent="0">
              <a:buNone/>
            </a:pPr>
            <a:endParaRPr lang="en-US" sz="1200" strike="sngStrike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Picture 2" descr="https://encrypted-tbn1.gstatic.com/images?q=tbn:ANd9GcQa0TJHn-soj3Kp-68fHvHF987Q66RUHwQRGun-iPalj45_xM6Y">
            <a:extLst>
              <a:ext uri="{FF2B5EF4-FFF2-40B4-BE49-F238E27FC236}">
                <a16:creationId xmlns:a16="http://schemas.microsoft.com/office/drawing/2014/main" id="{E867E2C0-0DAE-4767-B148-55D5ADE26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0865" y="4905710"/>
            <a:ext cx="2014969" cy="134087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604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3D3C0-085C-4056-B4AB-D2C851C63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8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150EE-AF06-4C5C-8A9A-BEB2692229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7" y="1845733"/>
            <a:ext cx="10897499" cy="4598097"/>
          </a:xfrm>
        </p:spPr>
        <p:txBody>
          <a:bodyPr>
            <a:normAutofit/>
          </a:bodyPr>
          <a:lstStyle/>
          <a:p>
            <a:r>
              <a:rPr lang="en-US" dirty="0"/>
              <a:t>Install a WordPress website in folder </a:t>
            </a:r>
            <a:r>
              <a:rPr lang="en-US" b="1" dirty="0"/>
              <a:t>/var/www/</a:t>
            </a:r>
            <a:r>
              <a:rPr lang="en-US" b="1" dirty="0" err="1"/>
              <a:t>wordpress</a:t>
            </a:r>
            <a:r>
              <a:rPr lang="en-US" b="1" dirty="0"/>
              <a:t>/ </a:t>
            </a:r>
            <a:r>
              <a:rPr lang="en-US" dirty="0"/>
              <a:t>on virtual host </a:t>
            </a:r>
            <a:r>
              <a:rPr lang="en-US" b="1" dirty="0"/>
              <a:t>http://31##.ultrastuff.net.</a:t>
            </a:r>
            <a:endParaRPr lang="en-US" dirty="0"/>
          </a:p>
          <a:p>
            <a:r>
              <a:rPr lang="en-US" dirty="0"/>
              <a:t># Week 6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Restart apache and test that it all worked</a:t>
            </a:r>
          </a:p>
          <a:p>
            <a:pPr marL="566928" lvl="3" indent="0">
              <a:buNone/>
            </a:pP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restart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httpd.service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>
                <a:cs typeface="Courier New" panose="02070309020205020404" pitchFamily="49" charset="0"/>
              </a:rPr>
              <a:t>Visit websites and verify</a:t>
            </a:r>
          </a:p>
          <a:p>
            <a:pPr lvl="2"/>
            <a:r>
              <a:rPr lang="en-US" dirty="0">
                <a:cs typeface="Courier New" panose="02070309020205020404" pitchFamily="49" charset="0"/>
                <a:hlinkClick r:id="rId2"/>
              </a:rPr>
              <a:t>http://31##.ultrastuff.net</a:t>
            </a:r>
            <a:endParaRPr lang="en-US" dirty="0">
              <a:cs typeface="Courier New" panose="02070309020205020404" pitchFamily="49" charset="0"/>
            </a:endParaRPr>
          </a:p>
          <a:p>
            <a:pPr lvl="2"/>
            <a:r>
              <a:rPr lang="en-US" dirty="0">
                <a:cs typeface="Courier New" panose="02070309020205020404" pitchFamily="49" charset="0"/>
              </a:rPr>
              <a:t>Should get WordPress config page!</a:t>
            </a:r>
          </a:p>
          <a:p>
            <a:pPr lvl="3"/>
            <a:r>
              <a:rPr lang="en-US" dirty="0">
                <a:cs typeface="Courier New" panose="02070309020205020404" pitchFamily="49" charset="0"/>
              </a:rPr>
              <a:t>Not working?  Something else wrong?  Check the logs!</a:t>
            </a:r>
          </a:p>
          <a:p>
            <a:pPr marL="871400" lvl="5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/var/log/httpd/</a:t>
            </a:r>
          </a:p>
          <a:p>
            <a:pPr lvl="4"/>
            <a:r>
              <a:rPr lang="en-US" sz="1600" dirty="0">
                <a:cs typeface="Courier New" panose="02070309020205020404" pitchFamily="49" charset="0"/>
              </a:rPr>
              <a:t>Configure WordPress Database</a:t>
            </a:r>
          </a:p>
          <a:p>
            <a:pPr lvl="5"/>
            <a:r>
              <a:rPr lang="en-US" sz="1600" dirty="0">
                <a:cs typeface="Courier New" panose="02070309020205020404" pitchFamily="49" charset="0"/>
              </a:rPr>
              <a:t>Database Name: </a:t>
            </a:r>
            <a:r>
              <a:rPr lang="en-US" sz="1600" dirty="0" err="1">
                <a:cs typeface="Courier New" panose="02070309020205020404" pitchFamily="49" charset="0"/>
              </a:rPr>
              <a:t>wordpressdb</a:t>
            </a:r>
            <a:endParaRPr lang="en-US" sz="1600" dirty="0">
              <a:cs typeface="Courier New" panose="02070309020205020404" pitchFamily="49" charset="0"/>
            </a:endParaRPr>
          </a:p>
          <a:p>
            <a:pPr lvl="5"/>
            <a:r>
              <a:rPr lang="en-US" sz="1600" dirty="0">
                <a:cs typeface="Courier New" panose="02070309020205020404" pitchFamily="49" charset="0"/>
              </a:rPr>
              <a:t>Username: </a:t>
            </a:r>
            <a:r>
              <a:rPr lang="en-US" sz="1600" dirty="0" err="1">
                <a:cs typeface="Courier New" panose="02070309020205020404" pitchFamily="49" charset="0"/>
              </a:rPr>
              <a:t>wordpressuser</a:t>
            </a:r>
            <a:endParaRPr lang="en-US" sz="1600" dirty="0">
              <a:cs typeface="Courier New" panose="02070309020205020404" pitchFamily="49" charset="0"/>
            </a:endParaRPr>
          </a:p>
          <a:p>
            <a:pPr lvl="5"/>
            <a:r>
              <a:rPr lang="en-US" sz="1600" dirty="0">
                <a:cs typeface="Courier New" panose="02070309020205020404" pitchFamily="49" charset="0"/>
              </a:rPr>
              <a:t>Password: </a:t>
            </a:r>
            <a:r>
              <a:rPr lang="en-US" sz="1600" dirty="0" err="1">
                <a:cs typeface="Courier New" panose="02070309020205020404" pitchFamily="49" charset="0"/>
              </a:rPr>
              <a:t>wordpresspass</a:t>
            </a:r>
            <a:endParaRPr lang="en-US" sz="1600" dirty="0">
              <a:cs typeface="Courier New" panose="02070309020205020404" pitchFamily="49" charset="0"/>
            </a:endParaRPr>
          </a:p>
          <a:p>
            <a:pPr lvl="5"/>
            <a:r>
              <a:rPr lang="en-US" sz="1600" dirty="0">
                <a:cs typeface="Courier New" panose="02070309020205020404" pitchFamily="49" charset="0"/>
              </a:rPr>
              <a:t>Database Host: localhost</a:t>
            </a:r>
          </a:p>
          <a:p>
            <a:pPr lvl="5"/>
            <a:r>
              <a:rPr lang="en-US" sz="1600" dirty="0">
                <a:cs typeface="Courier New" panose="02070309020205020404" pitchFamily="49" charset="0"/>
              </a:rPr>
              <a:t>Prefix: wp_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C614BF-13A8-42DF-B6F5-3D4558C049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7304" y="4591706"/>
            <a:ext cx="4539727" cy="1960497"/>
          </a:xfrm>
        </p:spPr>
        <p:txBody>
          <a:bodyPr>
            <a:normAutofit/>
          </a:bodyPr>
          <a:lstStyle/>
          <a:p>
            <a:pPr lvl="4"/>
            <a:r>
              <a:rPr lang="en-US" sz="1600" dirty="0">
                <a:cs typeface="Courier New" panose="02070309020205020404" pitchFamily="49" charset="0"/>
              </a:rPr>
              <a:t>Configure WordPress Website</a:t>
            </a:r>
          </a:p>
          <a:p>
            <a:pPr lvl="5"/>
            <a:r>
              <a:rPr lang="en-US" sz="1600" dirty="0">
                <a:cs typeface="Courier New" panose="02070309020205020404" pitchFamily="49" charset="0"/>
              </a:rPr>
              <a:t>Site Title: Your Name</a:t>
            </a:r>
          </a:p>
          <a:p>
            <a:pPr lvl="5"/>
            <a:r>
              <a:rPr lang="en-US" sz="1600" dirty="0">
                <a:cs typeface="Courier New" panose="02070309020205020404" pitchFamily="49" charset="0"/>
              </a:rPr>
              <a:t>Username: Your </a:t>
            </a:r>
            <a:r>
              <a:rPr lang="en-US" sz="1600" dirty="0" err="1">
                <a:cs typeface="Courier New" panose="02070309020205020404" pitchFamily="49" charset="0"/>
              </a:rPr>
              <a:t>wordpress</a:t>
            </a:r>
            <a:r>
              <a:rPr lang="en-US" sz="1600" dirty="0">
                <a:cs typeface="Courier New" panose="02070309020205020404" pitchFamily="49" charset="0"/>
              </a:rPr>
              <a:t> user</a:t>
            </a:r>
          </a:p>
          <a:p>
            <a:pPr lvl="5"/>
            <a:r>
              <a:rPr lang="en-US" sz="1600" dirty="0">
                <a:cs typeface="Courier New" panose="02070309020205020404" pitchFamily="49" charset="0"/>
              </a:rPr>
              <a:t>Password: Your </a:t>
            </a:r>
            <a:r>
              <a:rPr lang="en-US" sz="1600" dirty="0" err="1">
                <a:cs typeface="Courier New" panose="02070309020205020404" pitchFamily="49" charset="0"/>
              </a:rPr>
              <a:t>wordpress</a:t>
            </a:r>
            <a:r>
              <a:rPr lang="en-US" sz="1600" dirty="0">
                <a:cs typeface="Courier New" panose="02070309020205020404" pitchFamily="49" charset="0"/>
              </a:rPr>
              <a:t> password</a:t>
            </a:r>
          </a:p>
          <a:p>
            <a:pPr lvl="5"/>
            <a:r>
              <a:rPr lang="en-US" sz="1600" dirty="0">
                <a:cs typeface="Courier New" panose="02070309020205020404" pitchFamily="49" charset="0"/>
              </a:rPr>
              <a:t>Email: Your university email</a:t>
            </a:r>
          </a:p>
          <a:p>
            <a:endParaRPr lang="en-US" dirty="0"/>
          </a:p>
        </p:txBody>
      </p:sp>
      <p:pic>
        <p:nvPicPr>
          <p:cNvPr id="4" name="Picture 2" descr="https://encrypted-tbn1.gstatic.com/images?q=tbn:ANd9GcQa0TJHn-soj3Kp-68fHvHF987Q66RUHwQRGun-iPalj45_xM6Y">
            <a:extLst>
              <a:ext uri="{FF2B5EF4-FFF2-40B4-BE49-F238E27FC236}">
                <a16:creationId xmlns:a16="http://schemas.microsoft.com/office/drawing/2014/main" id="{E867E2C0-0DAE-4767-B148-55D5ADE26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0865" y="4905710"/>
            <a:ext cx="2014969" cy="134087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262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8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854466" cy="4533551"/>
          </a:xfrm>
        </p:spPr>
        <p:txBody>
          <a:bodyPr>
            <a:normAutofit/>
          </a:bodyPr>
          <a:lstStyle/>
          <a:p>
            <a:r>
              <a:rPr lang="en-US" dirty="0"/>
              <a:t>Install a WordPress website in folder </a:t>
            </a:r>
            <a:r>
              <a:rPr lang="en-US" b="1" dirty="0"/>
              <a:t>/var/www/</a:t>
            </a:r>
            <a:r>
              <a:rPr lang="en-US" b="1" dirty="0" err="1"/>
              <a:t>wordpress</a:t>
            </a:r>
            <a:r>
              <a:rPr lang="en-US" b="1" dirty="0"/>
              <a:t>/ </a:t>
            </a:r>
            <a:r>
              <a:rPr lang="en-US" dirty="0"/>
              <a:t>on virtual host </a:t>
            </a:r>
            <a:r>
              <a:rPr lang="en-US" b="1" dirty="0"/>
              <a:t>http://31##.ultrastuff.net.</a:t>
            </a:r>
            <a:endParaRPr lang="en-US" dirty="0"/>
          </a:p>
          <a:p>
            <a:r>
              <a:rPr lang="en-US" dirty="0"/>
              <a:t># Week 6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Allow for updates without FTP (via http)</a:t>
            </a:r>
          </a:p>
          <a:p>
            <a:pPr lvl="2"/>
            <a:r>
              <a:rPr lang="en-US" dirty="0">
                <a:cs typeface="Courier New" panose="02070309020205020404" pitchFamily="49" charset="0"/>
              </a:rPr>
              <a:t>Edit file: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/var/www/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wordpress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/wp-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config.php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dirty="0">
                <a:cs typeface="Courier New" panose="02070309020205020404" pitchFamily="49" charset="0"/>
              </a:rPr>
              <a:t>Add to end of file:</a:t>
            </a:r>
          </a:p>
          <a:p>
            <a:pPr marL="749808" lvl="4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define('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FS_METHOD','direct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');</a:t>
            </a:r>
          </a:p>
          <a:p>
            <a:pPr lvl="2"/>
            <a:r>
              <a:rPr lang="en-US" dirty="0">
                <a:cs typeface="Courier New" panose="02070309020205020404" pitchFamily="49" charset="0"/>
              </a:rPr>
              <a:t>Restart apache</a:t>
            </a:r>
          </a:p>
          <a:p>
            <a:pPr lvl="3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restart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httpd.service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>
                <a:cs typeface="Courier New" panose="02070309020205020404" pitchFamily="49" charset="0"/>
              </a:rPr>
              <a:t>Configure WordPress</a:t>
            </a:r>
          </a:p>
          <a:p>
            <a:pPr lvl="2"/>
            <a:r>
              <a:rPr lang="en-US" dirty="0">
                <a:cs typeface="Courier New" panose="02070309020205020404" pitchFamily="49" charset="0"/>
              </a:rPr>
              <a:t>Proceed to login page</a:t>
            </a:r>
          </a:p>
          <a:p>
            <a:pPr lvl="3"/>
            <a:r>
              <a:rPr lang="en-US" dirty="0">
                <a:cs typeface="Courier New" panose="02070309020205020404" pitchFamily="49" charset="0"/>
                <a:hlinkClick r:id="rId3"/>
              </a:rPr>
              <a:t>http://##.megastuff.biz/wp-login.php</a:t>
            </a:r>
            <a:endParaRPr lang="en-US" dirty="0">
              <a:cs typeface="Courier New" panose="02070309020205020404" pitchFamily="49" charset="0"/>
            </a:endParaRPr>
          </a:p>
          <a:p>
            <a:pPr lvl="2"/>
            <a:r>
              <a:rPr lang="en-US" dirty="0">
                <a:cs typeface="Courier New" panose="02070309020205020404" pitchFamily="49" charset="0"/>
              </a:rPr>
              <a:t>Check for updates</a:t>
            </a:r>
          </a:p>
          <a:p>
            <a:pPr lvl="3"/>
            <a:r>
              <a:rPr lang="en-US" dirty="0">
                <a:cs typeface="Courier New" panose="02070309020205020404" pitchFamily="49" charset="0"/>
              </a:rPr>
              <a:t>Update </a:t>
            </a:r>
            <a:r>
              <a:rPr lang="en-US" dirty="0" err="1">
                <a:cs typeface="Courier New" panose="02070309020205020404" pitchFamily="49" charset="0"/>
              </a:rPr>
              <a:t>yo</a:t>
            </a:r>
            <a:r>
              <a:rPr lang="en-US" dirty="0">
                <a:cs typeface="Courier New" panose="02070309020205020404" pitchFamily="49" charset="0"/>
              </a:rPr>
              <a:t> site!</a:t>
            </a:r>
          </a:p>
          <a:p>
            <a:pPr lvl="4"/>
            <a:r>
              <a:rPr lang="en-US" cap="small" dirty="0">
                <a:cs typeface="Courier New" panose="02070309020205020404" pitchFamily="49" charset="0"/>
              </a:rPr>
              <a:t>Re-install </a:t>
            </a:r>
            <a:r>
              <a:rPr lang="en-US" cap="small" dirty="0" err="1">
                <a:cs typeface="Courier New" panose="02070309020205020404" pitchFamily="49" charset="0"/>
              </a:rPr>
              <a:t>Wordpress</a:t>
            </a:r>
            <a:r>
              <a:rPr lang="en-US" cap="small" dirty="0">
                <a:cs typeface="Courier New" panose="02070309020205020404" pitchFamily="49" charset="0"/>
              </a:rPr>
              <a:t> if there are no updates!</a:t>
            </a:r>
          </a:p>
          <a:p>
            <a:pPr lvl="5"/>
            <a:r>
              <a:rPr lang="en-US" cap="small" dirty="0">
                <a:cs typeface="Courier New" panose="02070309020205020404" pitchFamily="49" charset="0"/>
              </a:rPr>
              <a:t>This makes sure the process will work!</a:t>
            </a:r>
          </a:p>
        </p:txBody>
      </p:sp>
      <p:pic>
        <p:nvPicPr>
          <p:cNvPr id="4" name="Picture 2" descr="https://encrypted-tbn1.gstatic.com/images?q=tbn:ANd9GcQa0TJHn-soj3Kp-68fHvHF987Q66RUHwQRGun-iPalj45_xM6Y">
            <a:extLst>
              <a:ext uri="{FF2B5EF4-FFF2-40B4-BE49-F238E27FC236}">
                <a16:creationId xmlns:a16="http://schemas.microsoft.com/office/drawing/2014/main" id="{E5E07430-4883-05CB-16C9-26ABF3EDF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0865" y="4905710"/>
            <a:ext cx="2014969" cy="134087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61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3D3C0-085C-4056-B4AB-D2C851C63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8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150EE-AF06-4C5C-8A9A-BEB269222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628554" cy="4400847"/>
          </a:xfrm>
        </p:spPr>
        <p:txBody>
          <a:bodyPr>
            <a:normAutofit/>
          </a:bodyPr>
          <a:lstStyle/>
          <a:p>
            <a:r>
              <a:rPr lang="en-US" dirty="0"/>
              <a:t>Install the EPEL Repo and the package phpMyAdmin, making phpMyAdmin accessible on your ecsc325-1## FQDN and IP addresses, allowing access from any IP.</a:t>
            </a:r>
          </a:p>
          <a:p>
            <a:r>
              <a:rPr lang="en-US" dirty="0"/>
              <a:t># Week 6</a:t>
            </a:r>
          </a:p>
          <a:p>
            <a:pPr lvl="1"/>
            <a:r>
              <a:rPr lang="en-US" sz="2000" dirty="0">
                <a:cs typeface="Courier New" panose="02070309020205020404" pitchFamily="49" charset="0"/>
              </a:rPr>
              <a:t>Install Prerequisite repository and package</a:t>
            </a:r>
          </a:p>
          <a:p>
            <a:pPr marL="566928" lvl="3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config-manager --set-enabled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crb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66928" lvl="3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-y install https://dl.fedoraproject.org/pub/epel/epel{,-next}-release-latest-9.noarch.rpm</a:t>
            </a:r>
          </a:p>
          <a:p>
            <a:pPr marL="566928" lvl="3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-y install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phpmyadmin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2000" dirty="0">
                <a:cs typeface="Courier New" panose="02070309020205020404" pitchFamily="49" charset="0"/>
              </a:rPr>
              <a:t>Edit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/httpd/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conf.d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phpMyAdmin.conf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dirty="0">
                <a:cs typeface="Courier New" panose="02070309020205020404" pitchFamily="49" charset="0"/>
              </a:rPr>
              <a:t>By default, phpMyAdmin only allows access from the localhost</a:t>
            </a:r>
          </a:p>
          <a:p>
            <a:pPr lvl="3"/>
            <a:r>
              <a:rPr lang="en-US" dirty="0">
                <a:cs typeface="Courier New" panose="02070309020205020404" pitchFamily="49" charset="0"/>
              </a:rPr>
              <a:t>This is a security feature; we really should proxy our web connection…</a:t>
            </a:r>
          </a:p>
          <a:p>
            <a:pPr lvl="2"/>
            <a:r>
              <a:rPr lang="en-US" dirty="0">
                <a:cs typeface="Courier New" panose="02070309020205020404" pitchFamily="49" charset="0"/>
              </a:rPr>
              <a:t>Change the 2 lines that say "Require local" to below:</a:t>
            </a:r>
          </a:p>
          <a:p>
            <a:pPr marL="384048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Require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127.0.0.1 0.0.0.0/0.0.0.0     # 2 of these lines</a:t>
            </a:r>
          </a:p>
          <a:p>
            <a:pPr lvl="1"/>
            <a:r>
              <a:rPr lang="en-US" sz="2000" dirty="0">
                <a:cs typeface="Courier New" panose="02070309020205020404" pitchFamily="49" charset="0"/>
              </a:rPr>
              <a:t>Restart Apache!</a:t>
            </a:r>
          </a:p>
          <a:p>
            <a:pPr lvl="2"/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restart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httpd.service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2" descr="https://encrypted-tbn1.gstatic.com/images?q=tbn:ANd9GcQa0TJHn-soj3Kp-68fHvHF987Q66RUHwQRGun-iPalj45_xM6Y">
            <a:extLst>
              <a:ext uri="{FF2B5EF4-FFF2-40B4-BE49-F238E27FC236}">
                <a16:creationId xmlns:a16="http://schemas.microsoft.com/office/drawing/2014/main" id="{E867E2C0-0DAE-4767-B148-55D5ADE26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0865" y="4905710"/>
            <a:ext cx="2014969" cy="134087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183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3D3C0-085C-4056-B4AB-D2C851C63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8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150EE-AF06-4C5C-8A9A-BEB269222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725664"/>
          </a:xfrm>
        </p:spPr>
        <p:txBody>
          <a:bodyPr>
            <a:normAutofit/>
          </a:bodyPr>
          <a:lstStyle/>
          <a:p>
            <a:r>
              <a:rPr lang="en-US" dirty="0"/>
              <a:t>Install the EPEL Repo and the package phpMyAdmin, making phpMyAdmin accessible on your ecsc325-1## FQDN and IP addresses, allowing access from any IP. (9 points)</a:t>
            </a:r>
          </a:p>
          <a:p>
            <a:r>
              <a:rPr lang="en-US" dirty="0"/>
              <a:t># Week 6</a:t>
            </a:r>
          </a:p>
          <a:p>
            <a:pPr lvl="1"/>
            <a:r>
              <a:rPr lang="en-US" sz="2000" dirty="0">
                <a:cs typeface="Courier New" panose="02070309020205020404" pitchFamily="49" charset="0"/>
              </a:rPr>
              <a:t>Edit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/httpd/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conf.d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phpMyAdmin.conf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600" dirty="0">
                <a:cs typeface="Courier New" panose="02070309020205020404" pitchFamily="49" charset="0"/>
              </a:rPr>
              <a:t>Add to beginning of file (immediately before first line starting with Alias):</a:t>
            </a:r>
          </a:p>
          <a:p>
            <a:pPr marL="749808" lvl="4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VirtualHost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*:80&gt;</a:t>
            </a:r>
          </a:p>
          <a:p>
            <a:pPr marL="749808" lvl="4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DocumentRoot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"/var/www/html"</a:t>
            </a:r>
          </a:p>
          <a:p>
            <a:pPr marL="749808" lvl="4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ServerName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ecsc325-1##.cs.edinboro.edu</a:t>
            </a:r>
          </a:p>
          <a:p>
            <a:pPr marL="749808" lvl="4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ServerAlias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147.64.243.1##</a:t>
            </a:r>
          </a:p>
          <a:p>
            <a:pPr marL="749808" lvl="4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ServerAlias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localhost</a:t>
            </a:r>
          </a:p>
          <a:p>
            <a:pPr marL="749808" lvl="4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ServerAlias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127.0.0.1</a:t>
            </a:r>
          </a:p>
          <a:p>
            <a:pPr marL="749808" lvl="4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ServerAlias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::1</a:t>
            </a:r>
          </a:p>
          <a:p>
            <a:pPr lvl="2"/>
            <a:r>
              <a:rPr lang="en-US" sz="1600" dirty="0">
                <a:cs typeface="Courier New" panose="02070309020205020404" pitchFamily="49" charset="0"/>
              </a:rPr>
              <a:t>Add to the end of file:</a:t>
            </a:r>
          </a:p>
          <a:p>
            <a:pPr marL="749808" lvl="4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VirtualHost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  <p:pic>
        <p:nvPicPr>
          <p:cNvPr id="4" name="Picture 2" descr="https://encrypted-tbn1.gstatic.com/images?q=tbn:ANd9GcQa0TJHn-soj3Kp-68fHvHF987Q66RUHwQRGun-iPalj45_xM6Y">
            <a:extLst>
              <a:ext uri="{FF2B5EF4-FFF2-40B4-BE49-F238E27FC236}">
                <a16:creationId xmlns:a16="http://schemas.microsoft.com/office/drawing/2014/main" id="{E867E2C0-0DAE-4767-B148-55D5ADE26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0865" y="4905710"/>
            <a:ext cx="2014969" cy="134087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294E3CB-48E2-4D72-A70A-6EB0ED158F7A}"/>
              </a:ext>
            </a:extLst>
          </p:cNvPr>
          <p:cNvSpPr/>
          <p:nvPr/>
        </p:nvSpPr>
        <p:spPr>
          <a:xfrm rot="21027985">
            <a:off x="5494655" y="4602609"/>
            <a:ext cx="370945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Restart apache afterwards!</a:t>
            </a:r>
          </a:p>
        </p:txBody>
      </p:sp>
    </p:spTree>
    <p:extLst>
      <p:ext uri="{BB962C8B-B14F-4D97-AF65-F5344CB8AC3E}">
        <p14:creationId xmlns:p14="http://schemas.microsoft.com/office/powerpoint/2010/main" val="394840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3D3C0-085C-4056-B4AB-D2C851C63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8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150EE-AF06-4C5C-8A9A-BEB269222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72566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Install the EPEL Repo and the package phpMyAdmin, making phpMyAdmin accessible on your ecsc325-1## FQDN and IP addresses, allowing access from any IP. (9 points)</a:t>
            </a:r>
          </a:p>
          <a:p>
            <a:r>
              <a:rPr lang="en-US" dirty="0"/>
              <a:t># Week 6</a:t>
            </a:r>
          </a:p>
          <a:p>
            <a:pPr lvl="1"/>
            <a:r>
              <a:rPr lang="en-US" sz="2000" dirty="0">
                <a:cs typeface="Courier New" panose="02070309020205020404" pitchFamily="49" charset="0"/>
              </a:rPr>
              <a:t>Delete old localhost </a:t>
            </a:r>
            <a:r>
              <a:rPr lang="en-US" sz="2000" dirty="0" err="1">
                <a:cs typeface="Courier New" panose="02070309020205020404" pitchFamily="49" charset="0"/>
              </a:rPr>
              <a:t>virtualhost</a:t>
            </a:r>
            <a:r>
              <a:rPr lang="en-US" sz="2000" dirty="0">
                <a:cs typeface="Courier New" panose="02070309020205020404" pitchFamily="49" charset="0"/>
              </a:rPr>
              <a:t> configuration file: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rm 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/httpd/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conf.d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/00-localhost.conf</a:t>
            </a:r>
          </a:p>
          <a:p>
            <a:pPr lvl="1"/>
            <a:r>
              <a:rPr lang="en-US" sz="2000" dirty="0">
                <a:cs typeface="Courier New" panose="02070309020205020404" pitchFamily="49" charset="0"/>
              </a:rPr>
              <a:t>Restart Apache</a:t>
            </a:r>
          </a:p>
          <a:p>
            <a:pPr lvl="2"/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restart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httpd.service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2000" dirty="0">
                <a:cs typeface="Courier New" panose="02070309020205020404" pitchFamily="49" charset="0"/>
              </a:rPr>
              <a:t>Visit website:</a:t>
            </a:r>
          </a:p>
          <a:p>
            <a:pPr lvl="2"/>
            <a:r>
              <a:rPr lang="en-US" sz="1600" dirty="0">
                <a:cs typeface="Courier New" panose="02070309020205020404" pitchFamily="49" charset="0"/>
              </a:rPr>
              <a:t>VM's:</a:t>
            </a:r>
          </a:p>
          <a:p>
            <a:pPr lvl="2"/>
            <a:r>
              <a:rPr lang="en-US" sz="1600" dirty="0">
                <a:cs typeface="Courier New" panose="02070309020205020404" pitchFamily="49" charset="0"/>
                <a:hlinkClick r:id="rId2"/>
              </a:rPr>
              <a:t>http://1##.ultrastuff.net/phpmyadmin</a:t>
            </a:r>
          </a:p>
          <a:p>
            <a:pPr lvl="2"/>
            <a:r>
              <a:rPr lang="en-US" sz="1600" dirty="0">
                <a:cs typeface="Courier New" panose="02070309020205020404" pitchFamily="49" charset="0"/>
                <a:hlinkClick r:id="rId2"/>
              </a:rPr>
              <a:t>http://1##.megastuff.biz/phpmyadmin</a:t>
            </a:r>
            <a:endParaRPr lang="en-US" sz="1600" dirty="0">
              <a:cs typeface="Courier New" panose="02070309020205020404" pitchFamily="49" charset="0"/>
            </a:endParaRPr>
          </a:p>
          <a:p>
            <a:pPr lvl="2"/>
            <a:r>
              <a:rPr lang="en-US" sz="1600" dirty="0">
                <a:cs typeface="Courier New" panose="02070309020205020404" pitchFamily="49" charset="0"/>
                <a:hlinkClick r:id="rId2"/>
              </a:rPr>
              <a:t>http://31##.megastuff.biz/phpmyadmin</a:t>
            </a:r>
            <a:endParaRPr lang="en-US" sz="1600" dirty="0">
              <a:cs typeface="Courier New" panose="02070309020205020404" pitchFamily="49" charset="0"/>
            </a:endParaRPr>
          </a:p>
          <a:p>
            <a:pPr lvl="2"/>
            <a:r>
              <a:rPr lang="en-US" sz="1600" dirty="0">
                <a:cs typeface="Courier New" panose="02070309020205020404" pitchFamily="49" charset="0"/>
              </a:rPr>
              <a:t>The three above should no longer work, the two below should!</a:t>
            </a:r>
          </a:p>
          <a:p>
            <a:pPr lvl="2"/>
            <a:r>
              <a:rPr lang="en-US" sz="1600" dirty="0">
                <a:cs typeface="Courier New" panose="02070309020205020404" pitchFamily="49" charset="0"/>
                <a:hlinkClick r:id="rId3"/>
              </a:rPr>
              <a:t>http://ecsc325-1##.cs.edinboro.edu/phpmyadmin</a:t>
            </a:r>
            <a:endParaRPr lang="en-US" sz="1600" dirty="0">
              <a:cs typeface="Courier New" panose="02070309020205020404" pitchFamily="49" charset="0"/>
            </a:endParaRPr>
          </a:p>
          <a:p>
            <a:pPr lvl="2"/>
            <a:r>
              <a:rPr lang="en-US" sz="1600" dirty="0">
                <a:cs typeface="Courier New" panose="02070309020205020404" pitchFamily="49" charset="0"/>
                <a:hlinkClick r:id="rId4"/>
              </a:rPr>
              <a:t>http://147.64.243.1##/phpmyadmin</a:t>
            </a:r>
            <a:endParaRPr lang="en-US" sz="1600" dirty="0">
              <a:cs typeface="Courier New" panose="02070309020205020404" pitchFamily="49" charset="0"/>
            </a:endParaRPr>
          </a:p>
        </p:txBody>
      </p:sp>
      <p:pic>
        <p:nvPicPr>
          <p:cNvPr id="4" name="Picture 2" descr="https://encrypted-tbn1.gstatic.com/images?q=tbn:ANd9GcQa0TJHn-soj3Kp-68fHvHF987Q66RUHwQRGun-iPalj45_xM6Y">
            <a:extLst>
              <a:ext uri="{FF2B5EF4-FFF2-40B4-BE49-F238E27FC236}">
                <a16:creationId xmlns:a16="http://schemas.microsoft.com/office/drawing/2014/main" id="{E867E2C0-0DAE-4767-B148-55D5ADE26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0865" y="4905710"/>
            <a:ext cx="2014969" cy="134087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72EF13-27F5-46E4-BFD9-DF3AE957DA7E}"/>
              </a:ext>
            </a:extLst>
          </p:cNvPr>
          <p:cNvSpPr txBox="1"/>
          <p:nvPr/>
        </p:nvSpPr>
        <p:spPr>
          <a:xfrm>
            <a:off x="7910639" y="2859870"/>
            <a:ext cx="3600451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 old </a:t>
            </a:r>
            <a:r>
              <a:rPr lang="en-US" dirty="0" err="1"/>
              <a:t>localhost.conf</a:t>
            </a:r>
            <a:r>
              <a:rPr lang="en-US" dirty="0"/>
              <a:t> file conflicts with our </a:t>
            </a:r>
            <a:r>
              <a:rPr lang="en-US" dirty="0" err="1"/>
              <a:t>phpMyAdmin</a:t>
            </a:r>
            <a:r>
              <a:rPr lang="en-US" dirty="0"/>
              <a:t> configuration on the previous slide!</a:t>
            </a:r>
          </a:p>
        </p:txBody>
      </p:sp>
    </p:spTree>
    <p:extLst>
      <p:ext uri="{BB962C8B-B14F-4D97-AF65-F5344CB8AC3E}">
        <p14:creationId xmlns:p14="http://schemas.microsoft.com/office/powerpoint/2010/main" val="3454720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3D3C0-085C-4056-B4AB-D2C851C63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8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150EE-AF06-4C5C-8A9A-BEB269222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725664"/>
          </a:xfrm>
        </p:spPr>
        <p:txBody>
          <a:bodyPr>
            <a:normAutofit/>
          </a:bodyPr>
          <a:lstStyle/>
          <a:p>
            <a:r>
              <a:rPr lang="en-US" dirty="0"/>
              <a:t>Import the SQL temperature data from the source below, into a table named temp within a database named temperature with the database items listed below. Make a webpage at http://1##.ultrastuff.net/temp/temp.php using google graphs to display the data from the database. </a:t>
            </a:r>
          </a:p>
          <a:p>
            <a:r>
              <a:rPr lang="en-US" dirty="0"/>
              <a:t># Week 6</a:t>
            </a:r>
          </a:p>
          <a:p>
            <a:pPr lvl="1"/>
            <a:r>
              <a:rPr lang="en-US" dirty="0"/>
              <a:t>Download SQL data (that’s a capital O!)</a:t>
            </a:r>
          </a:p>
          <a:p>
            <a:pPr marL="566928" lvl="3" indent="0">
              <a:buNone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cd /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; curl -O https://jpatalon.cs.edinboro.edu/ecsc325/classfiles/temperature_data.sql</a:t>
            </a:r>
          </a:p>
          <a:p>
            <a:pPr lvl="1"/>
            <a:r>
              <a:rPr lang="en-US" dirty="0"/>
              <a:t>Create new database, user, and import SQL data</a:t>
            </a:r>
          </a:p>
          <a:p>
            <a:pPr marL="566928" lvl="3" indent="0">
              <a:buNone/>
            </a:pP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mysql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-u root –p</a:t>
            </a:r>
          </a:p>
          <a:p>
            <a:pPr marL="566928" lvl="3" indent="0">
              <a:buNone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create database temperature;</a:t>
            </a:r>
          </a:p>
          <a:p>
            <a:pPr marL="566928" lvl="3" indent="0">
              <a:buNone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grant all privileges on temperature.* to '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temperature'@'localhost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' identified by "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temperaturepass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";</a:t>
            </a:r>
          </a:p>
          <a:p>
            <a:pPr marL="566928" lvl="3" indent="0">
              <a:buNone/>
            </a:pP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66928" lvl="3" indent="0">
              <a:buNone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IF NOT EXISTS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temperature.temp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(ID MEDIUMINT NOT NULL AUTO_INCREMENT, Date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DATE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, Time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TIME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Temperature FLOAT, Humidity FLOAT, Dewpoint FLOAT, PRIMARY KEY (ID)) ENGINE=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InnoDB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566928" lvl="3" indent="0">
              <a:buNone/>
            </a:pP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66928" lvl="3" indent="0">
              <a:buNone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LOAD DATA LOCAL INFILE '/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temperature_data.sql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' INTO TABLE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temperature.temp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566928" lvl="3" indent="0">
              <a:buNone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flush privileges;</a:t>
            </a:r>
          </a:p>
          <a:p>
            <a:pPr marL="566928" lvl="3" indent="0">
              <a:buNone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exit;</a:t>
            </a:r>
            <a:endParaRPr lang="en-US" sz="1200" dirty="0">
              <a:cs typeface="Courier New" panose="02070309020205020404" pitchFamily="49" charset="0"/>
            </a:endParaRPr>
          </a:p>
        </p:txBody>
      </p:sp>
      <p:pic>
        <p:nvPicPr>
          <p:cNvPr id="4" name="Picture 2" descr="https://encrypted-tbn1.gstatic.com/images?q=tbn:ANd9GcQa0TJHn-soj3Kp-68fHvHF987Q66RUHwQRGun-iPalj45_xM6Y">
            <a:extLst>
              <a:ext uri="{FF2B5EF4-FFF2-40B4-BE49-F238E27FC236}">
                <a16:creationId xmlns:a16="http://schemas.microsoft.com/office/drawing/2014/main" id="{E867E2C0-0DAE-4767-B148-55D5ADE26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0865" y="4905710"/>
            <a:ext cx="2014969" cy="134087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870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3D3C0-085C-4056-B4AB-D2C851C63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8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150EE-AF06-4C5C-8A9A-BEB269222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725664"/>
          </a:xfrm>
        </p:spPr>
        <p:txBody>
          <a:bodyPr>
            <a:normAutofit/>
          </a:bodyPr>
          <a:lstStyle/>
          <a:p>
            <a:r>
              <a:rPr lang="en-US" dirty="0"/>
              <a:t>Import the SQL temperature data from the source below, into a table named temp within a database named temperature with the database items listed below. Make a webpage at http://1##.ultrastuff.net/temp/temp.php using google graphs to display the data from the database. </a:t>
            </a:r>
          </a:p>
          <a:p>
            <a:r>
              <a:rPr lang="en-US" dirty="0"/>
              <a:t># Week 6</a:t>
            </a:r>
          </a:p>
          <a:p>
            <a:pPr lvl="1"/>
            <a:r>
              <a:rPr lang="pt-BR" dirty="0"/>
              <a:t>Create  1##.megastuff.biz virtual host definition</a:t>
            </a:r>
          </a:p>
          <a:p>
            <a:pPr marL="566928" lvl="3" indent="0">
              <a:buNone/>
            </a:pPr>
            <a:r>
              <a:rPr lang="pt-BR" dirty="0">
                <a:cs typeface="Courier New" panose="02070309020205020404" pitchFamily="49" charset="0"/>
              </a:rPr>
              <a:t># File /etc/httpd/conf.d/1##.megastuff.conf</a:t>
            </a:r>
          </a:p>
          <a:p>
            <a:pPr marL="566928" lvl="3" indent="0">
              <a:buNone/>
            </a:pP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&lt;VirtualHost *:80&gt;</a:t>
            </a:r>
          </a:p>
          <a:p>
            <a:pPr marL="566928" lvl="3" indent="0">
              <a:buNone/>
            </a:pP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   ServerName 1##.megastuff.biz</a:t>
            </a:r>
          </a:p>
          <a:p>
            <a:pPr marL="566928" lvl="3" indent="0">
              <a:buNone/>
            </a:pP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   DocumentRoot "/var/www/1##"</a:t>
            </a:r>
          </a:p>
          <a:p>
            <a:pPr marL="566928" lvl="3" indent="0">
              <a:buNone/>
            </a:pP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&lt;/VirtualHost&gt;</a:t>
            </a:r>
          </a:p>
          <a:p>
            <a:pPr lvl="1"/>
            <a:r>
              <a:rPr lang="pt-BR" dirty="0"/>
              <a:t>Restart Apache</a:t>
            </a:r>
          </a:p>
          <a:p>
            <a:pPr marL="566928" lvl="3" indent="0">
              <a:buNone/>
            </a:pP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Systemctl restart httpd</a:t>
            </a:r>
          </a:p>
          <a:p>
            <a:pPr marL="384048" lvl="2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Picture 2" descr="https://encrypted-tbn1.gstatic.com/images?q=tbn:ANd9GcQa0TJHn-soj3Kp-68fHvHF987Q66RUHwQRGun-iPalj45_xM6Y">
            <a:extLst>
              <a:ext uri="{FF2B5EF4-FFF2-40B4-BE49-F238E27FC236}">
                <a16:creationId xmlns:a16="http://schemas.microsoft.com/office/drawing/2014/main" id="{E867E2C0-0DAE-4767-B148-55D5ADE26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0865" y="4905710"/>
            <a:ext cx="2014969" cy="134087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4996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3D3C0-085C-4056-B4AB-D2C851C63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8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150EE-AF06-4C5C-8A9A-BEB269222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725664"/>
          </a:xfrm>
        </p:spPr>
        <p:txBody>
          <a:bodyPr>
            <a:normAutofit/>
          </a:bodyPr>
          <a:lstStyle/>
          <a:p>
            <a:r>
              <a:rPr lang="en-US" dirty="0"/>
              <a:t>Import the SQL temperature data from the source below, into a table named temp within a database named temperature with the database items listed below. Make a webpage at http://1##.ultrastuff.net/temp/temp.php using google graphs to display the data from the database. </a:t>
            </a:r>
          </a:p>
          <a:p>
            <a:r>
              <a:rPr lang="en-US" dirty="0"/>
              <a:t># Week 6</a:t>
            </a:r>
          </a:p>
          <a:p>
            <a:pPr lvl="1"/>
            <a:r>
              <a:rPr lang="pt-BR" dirty="0"/>
              <a:t>Download files to webpage location</a:t>
            </a:r>
          </a:p>
          <a:p>
            <a:pPr marL="566928" lvl="3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mkdir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-p /var/www/1##/temp/</a:t>
            </a:r>
          </a:p>
          <a:p>
            <a:pPr marL="566928" lvl="3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cd /var/www/1##/temp/</a:t>
            </a:r>
          </a:p>
          <a:p>
            <a:pPr marL="566928" lvl="3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wget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https://jpatalon.cs.edinboro.edu/ecsc325/classfiles/jquery.min.js</a:t>
            </a:r>
          </a:p>
          <a:p>
            <a:pPr marL="566928" lvl="3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wget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https://jpatalon.cs.edinboro.edu/ecsc325/classfiles/loader.js</a:t>
            </a:r>
          </a:p>
          <a:p>
            <a:pPr marL="566928" lvl="3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wget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https://jpatalon.cs.edinboro.edu/ecsc325/classfiles/temp.php</a:t>
            </a:r>
          </a:p>
          <a:p>
            <a:pPr marL="566928" lvl="3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wget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https://jpatalon.cs.edinboro.edu/ecsc325/classfiles/getData</a:t>
            </a:r>
          </a:p>
          <a:p>
            <a:pPr marL="566928" lvl="3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mv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getData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getData.php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>
                <a:cs typeface="Courier New" panose="02070309020205020404" pitchFamily="49" charset="0"/>
              </a:rPr>
              <a:t>Check!</a:t>
            </a:r>
            <a:endParaRPr lang="en-US" dirty="0">
              <a:cs typeface="Courier New" panose="02070309020205020404" pitchFamily="49" charset="0"/>
              <a:hlinkClick r:id="rId2"/>
            </a:endParaRPr>
          </a:p>
          <a:p>
            <a:pPr lvl="2"/>
            <a:r>
              <a:rPr lang="en-US" dirty="0">
                <a:cs typeface="Courier New" panose="02070309020205020404" pitchFamily="49" charset="0"/>
                <a:hlinkClick r:id="rId3"/>
              </a:rPr>
              <a:t>http://1##.megastuff.biz/temp/temp.php</a:t>
            </a:r>
            <a:endParaRPr lang="en-US" dirty="0">
              <a:cs typeface="Courier New" panose="02070309020205020404" pitchFamily="49" charset="0"/>
            </a:endParaRPr>
          </a:p>
          <a:p>
            <a:pPr marL="566928" lvl="3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  <a:hlinkClick r:id="rId2"/>
            </a:endParaRPr>
          </a:p>
          <a:p>
            <a:pPr marL="384048" lvl="2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Picture 2" descr="https://encrypted-tbn1.gstatic.com/images?q=tbn:ANd9GcQa0TJHn-soj3Kp-68fHvHF987Q66RUHwQRGun-iPalj45_xM6Y">
            <a:extLst>
              <a:ext uri="{FF2B5EF4-FFF2-40B4-BE49-F238E27FC236}">
                <a16:creationId xmlns:a16="http://schemas.microsoft.com/office/drawing/2014/main" id="{E867E2C0-0DAE-4767-B148-55D5ADE26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0865" y="4905710"/>
            <a:ext cx="2014969" cy="134087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1593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Crontab</a:t>
            </a:r>
            <a:r>
              <a:rPr lang="en-US" dirty="0"/>
              <a:t> Editing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60064"/>
          </a:xfrm>
        </p:spPr>
        <p:txBody>
          <a:bodyPr>
            <a:norm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crontab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-e </a:t>
            </a:r>
            <a:r>
              <a:rPr lang="en-US" dirty="0"/>
              <a:t>– Edit your </a:t>
            </a:r>
            <a:r>
              <a:rPr lang="en-US" dirty="0" err="1"/>
              <a:t>crontab</a:t>
            </a:r>
            <a:r>
              <a:rPr lang="en-US" dirty="0"/>
              <a:t> entry with your default editor</a:t>
            </a:r>
          </a:p>
          <a:p>
            <a:pPr lvl="1"/>
            <a:r>
              <a:rPr lang="en-US" dirty="0"/>
              <a:t>Your default editor is vi</a:t>
            </a:r>
          </a:p>
          <a:p>
            <a:pPr lvl="1"/>
            <a:r>
              <a:rPr lang="en-US" dirty="0"/>
              <a:t>Change your default editor to </a:t>
            </a:r>
            <a:r>
              <a:rPr lang="en-US" dirty="0" err="1"/>
              <a:t>nano</a:t>
            </a:r>
            <a:r>
              <a:rPr lang="en-US" dirty="0"/>
              <a:t> with the following command: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export EDITOR=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nano</a:t>
            </a:r>
            <a:endParaRPr lang="en-US" dirty="0"/>
          </a:p>
          <a:p>
            <a:pPr lvl="2"/>
            <a:r>
              <a:rPr lang="en-US" dirty="0"/>
              <a:t>This is not persistent! Add that command to your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~/.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bashrc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file to make permanent!</a:t>
            </a:r>
          </a:p>
          <a:p>
            <a:r>
              <a:rPr lang="en-US" dirty="0"/>
              <a:t>The </a:t>
            </a:r>
            <a:r>
              <a:rPr lang="en-US" dirty="0" err="1"/>
              <a:t>crontab</a:t>
            </a:r>
            <a:r>
              <a:rPr lang="en-US" dirty="0"/>
              <a:t> file is a space separated list of scheduled commands</a:t>
            </a:r>
          </a:p>
          <a:p>
            <a:pPr lvl="1"/>
            <a:r>
              <a:rPr lang="en-US" dirty="0"/>
              <a:t>Commands are scheduled by minute, hour, day of month, month, and day of week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System </a:t>
            </a:r>
            <a:r>
              <a:rPr lang="en-US" dirty="0" err="1"/>
              <a:t>crontab</a:t>
            </a:r>
            <a:r>
              <a:rPr lang="en-US" dirty="0"/>
              <a:t> files -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</a:p>
          <a:p>
            <a:pPr lvl="1"/>
            <a:r>
              <a:rPr lang="en-US" dirty="0"/>
              <a:t>Can be set to run as a user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1E6A41-E702-44AD-8339-31A823F26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699" y="4189923"/>
            <a:ext cx="5464894" cy="116826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2160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Weekly Info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7256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“No act of kindness, no matter how small, is ever wasted.” - Aesop</a:t>
            </a:r>
          </a:p>
          <a:p>
            <a:r>
              <a:rPr lang="en-US" dirty="0"/>
              <a:t>Attendance…</a:t>
            </a:r>
          </a:p>
          <a:p>
            <a:r>
              <a:rPr lang="en-US" dirty="0"/>
              <a:t>Stuxnet Virus Video?!</a:t>
            </a:r>
          </a:p>
          <a:p>
            <a:pPr lvl="1"/>
            <a:r>
              <a:rPr lang="en-US" dirty="0">
                <a:hlinkClick r:id="rId2"/>
              </a:rPr>
              <a:t>https://www.youtube.com/watch?v=J07N1KXOyfk</a:t>
            </a:r>
            <a:endParaRPr lang="en-US" dirty="0"/>
          </a:p>
          <a:p>
            <a:pPr lvl="2"/>
            <a:r>
              <a:rPr lang="en-US" dirty="0"/>
              <a:t>10 Minute runtime</a:t>
            </a:r>
          </a:p>
          <a:p>
            <a:r>
              <a:rPr lang="en-US" dirty="0"/>
              <a:t>Assignment 9 due this week</a:t>
            </a:r>
          </a:p>
          <a:p>
            <a:pPr lvl="1"/>
            <a:r>
              <a:rPr lang="en-US" dirty="0"/>
              <a:t>Email setups</a:t>
            </a:r>
          </a:p>
          <a:p>
            <a:r>
              <a:rPr lang="en-US" dirty="0"/>
              <a:t>Good of the class</a:t>
            </a:r>
          </a:p>
          <a:p>
            <a:pPr lvl="1"/>
            <a:r>
              <a:rPr lang="en-US" dirty="0"/>
              <a:t>Coronavirus</a:t>
            </a:r>
          </a:p>
          <a:p>
            <a:pPr lvl="2"/>
            <a:r>
              <a:rPr lang="en-US" dirty="0"/>
              <a:t>Stay safe, wash your hands, don’t touch me, quit putting stuff in your mouth.</a:t>
            </a:r>
          </a:p>
          <a:p>
            <a:pPr lvl="1"/>
            <a:r>
              <a:rPr lang="en-US" dirty="0"/>
              <a:t>Final Exam</a:t>
            </a:r>
          </a:p>
          <a:p>
            <a:pPr lvl="2"/>
            <a:r>
              <a:rPr lang="en-US" dirty="0"/>
              <a:t>300 Points</a:t>
            </a:r>
          </a:p>
          <a:p>
            <a:pPr lvl="2"/>
            <a:r>
              <a:rPr lang="en-US" dirty="0"/>
              <a:t>Tuesday April 29</a:t>
            </a:r>
            <a:r>
              <a:rPr lang="en-US" baseline="30000" dirty="0"/>
              <a:t>th</a:t>
            </a:r>
            <a:r>
              <a:rPr lang="en-US" dirty="0"/>
              <a:t>, 2025</a:t>
            </a:r>
          </a:p>
          <a:p>
            <a:pPr lvl="2"/>
            <a:r>
              <a:rPr lang="en-US" dirty="0"/>
              <a:t>5:00PM – 7:00PM</a:t>
            </a:r>
          </a:p>
        </p:txBody>
      </p:sp>
      <p:pic>
        <p:nvPicPr>
          <p:cNvPr id="4" name="Picture 2" descr="https://a2ua.com/information/information-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872" y="3695306"/>
            <a:ext cx="3409361" cy="255702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5589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Secure Copy - </a:t>
            </a:r>
            <a:r>
              <a:rPr lang="en-US" dirty="0" err="1"/>
              <a:t>Rsync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526491"/>
          </a:xfrm>
        </p:spPr>
        <p:txBody>
          <a:bodyPr>
            <a:normAutofit lnSpcReduction="10000"/>
          </a:bodyPr>
          <a:lstStyle/>
          <a:p>
            <a:r>
              <a:rPr lang="en-US" dirty="0" err="1">
                <a:cs typeface="Courier New" panose="02070309020205020404" pitchFamily="49" charset="0"/>
              </a:rPr>
              <a:t>Rsync</a:t>
            </a:r>
            <a:r>
              <a:rPr lang="en-US" dirty="0">
                <a:cs typeface="Courier New" panose="02070309020205020404" pitchFamily="49" charset="0"/>
              </a:rPr>
              <a:t> - Remote Synchronize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Used to keep files in in sync between hosts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Can use SSH for encrypted communications</a:t>
            </a:r>
          </a:p>
          <a:p>
            <a:pPr lvl="2"/>
            <a:r>
              <a:rPr lang="en-US" dirty="0">
                <a:cs typeface="Courier New" panose="02070309020205020404" pitchFamily="49" charset="0"/>
              </a:rPr>
              <a:t>Some systems use SSH as default for </a:t>
            </a:r>
            <a:r>
              <a:rPr lang="en-US" dirty="0" err="1">
                <a:cs typeface="Courier New" panose="02070309020205020404" pitchFamily="49" charset="0"/>
              </a:rPr>
              <a:t>rsync</a:t>
            </a:r>
            <a:r>
              <a:rPr lang="en-US" dirty="0">
                <a:cs typeface="Courier New" panose="02070309020205020404" pitchFamily="49" charset="0"/>
              </a:rPr>
              <a:t>, some don’t</a:t>
            </a:r>
          </a:p>
          <a:p>
            <a:pPr lvl="2"/>
            <a:r>
              <a:rPr lang="en-US" dirty="0">
                <a:cs typeface="Courier New" panose="02070309020205020404" pitchFamily="49" charset="0"/>
              </a:rPr>
              <a:t>Force </a:t>
            </a:r>
            <a:r>
              <a:rPr lang="en-US" dirty="0" err="1">
                <a:cs typeface="Courier New" panose="02070309020205020404" pitchFamily="49" charset="0"/>
              </a:rPr>
              <a:t>ssh</a:t>
            </a:r>
            <a:r>
              <a:rPr lang="en-US" dirty="0">
                <a:cs typeface="Courier New" panose="02070309020205020404" pitchFamily="49" charset="0"/>
              </a:rPr>
              <a:t> with -e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“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”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Supports multiple options</a:t>
            </a:r>
          </a:p>
          <a:p>
            <a:pPr lvl="2"/>
            <a:r>
              <a:rPr lang="en-US" dirty="0">
                <a:cs typeface="Courier New" panose="02070309020205020404" pitchFamily="49" charset="0"/>
              </a:rPr>
              <a:t>-a : Archive mode - Copy recursively, preserve links/permissions/ownership/timestamps</a:t>
            </a:r>
          </a:p>
          <a:p>
            <a:pPr lvl="2"/>
            <a:r>
              <a:rPr lang="en-US" dirty="0">
                <a:cs typeface="Courier New" panose="02070309020205020404" pitchFamily="49" charset="0"/>
              </a:rPr>
              <a:t>-v : Verbose - Show what files are being copied and where</a:t>
            </a:r>
          </a:p>
          <a:p>
            <a:pPr lvl="2"/>
            <a:r>
              <a:rPr lang="en-US" dirty="0">
                <a:cs typeface="Courier New" panose="02070309020205020404" pitchFamily="49" charset="0"/>
              </a:rPr>
              <a:t>-z : Compression - Compress data being transferred</a:t>
            </a:r>
          </a:p>
          <a:p>
            <a:pPr lvl="2"/>
            <a:r>
              <a:rPr lang="en-US" dirty="0">
                <a:cs typeface="Courier New" panose="02070309020205020404" pitchFamily="49" charset="0"/>
              </a:rPr>
              <a:t>-h : Human-readable - Display numbers in human-readable format</a:t>
            </a:r>
          </a:p>
          <a:p>
            <a:pPr lvl="2"/>
            <a:r>
              <a:rPr lang="en-US" dirty="0">
                <a:cs typeface="Courier New" panose="02070309020205020404" pitchFamily="49" charset="0"/>
              </a:rPr>
              <a:t>--delete: Delete – Delete files in the target that don’t exist in the source</a:t>
            </a:r>
          </a:p>
          <a:p>
            <a:pPr lvl="2"/>
            <a:r>
              <a:rPr lang="en-US" dirty="0">
                <a:cs typeface="Courier New" panose="02070309020205020404" pitchFamily="49" charset="0"/>
              </a:rPr>
              <a:t>Many more options available! Check the man pages!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Ex: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rsync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options source destination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rsync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avzh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/data/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Blockland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 10.11.186.146:/opt/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Blockland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rsync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avh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--delete /root /backups/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rsync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avh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--delete /var/log/ /backups/var/log/</a:t>
            </a:r>
          </a:p>
        </p:txBody>
      </p:sp>
      <p:pic>
        <p:nvPicPr>
          <p:cNvPr id="6146" name="Picture 2" descr="http://passmyexam.net/wp-content/uploads/et_temp/Connection-Secure-Copy-e1359764770569-31320_523x3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763" y="4017979"/>
            <a:ext cx="3034830" cy="200194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8D74851-C19F-47A1-ACEB-DE90745356E3}"/>
              </a:ext>
            </a:extLst>
          </p:cNvPr>
          <p:cNvSpPr/>
          <p:nvPr/>
        </p:nvSpPr>
        <p:spPr>
          <a:xfrm rot="172043">
            <a:off x="8458535" y="1911352"/>
            <a:ext cx="328328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Make note of your trailing slashes / !!!</a:t>
            </a:r>
          </a:p>
        </p:txBody>
      </p:sp>
    </p:spTree>
    <p:extLst>
      <p:ext uri="{BB962C8B-B14F-4D97-AF65-F5344CB8AC3E}">
        <p14:creationId xmlns:p14="http://schemas.microsoft.com/office/powerpoint/2010/main" val="5573948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MySQL Dump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1018520" cy="4374091"/>
          </a:xfrm>
        </p:spPr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mysqldump</a:t>
            </a:r>
            <a:r>
              <a:rPr lang="en-US" dirty="0"/>
              <a:t> - Create an output file containing all the data within a database</a:t>
            </a:r>
          </a:p>
          <a:p>
            <a:pPr lvl="1"/>
            <a:r>
              <a:rPr lang="en-US" dirty="0"/>
              <a:t>-a, --create-options	Include all specific create options in CREATE statements.</a:t>
            </a:r>
          </a:p>
          <a:p>
            <a:pPr lvl="1"/>
            <a:r>
              <a:rPr lang="en-US" dirty="0"/>
              <a:t>-A, --all-databases	Dump all the databases.</a:t>
            </a:r>
          </a:p>
          <a:p>
            <a:pPr lvl="1"/>
            <a:r>
              <a:rPr lang="en-US" dirty="0"/>
              <a:t>-p[</a:t>
            </a:r>
            <a:r>
              <a:rPr lang="en-US" dirty="0" err="1"/>
              <a:t>passwd</a:t>
            </a:r>
            <a:r>
              <a:rPr lang="en-US" dirty="0"/>
              <a:t>]		The password to use when connecting to the server.  Omit the password to be prompted.</a:t>
            </a:r>
          </a:p>
          <a:p>
            <a:pPr lvl="2"/>
            <a:r>
              <a:rPr lang="en-US" dirty="0"/>
              <a:t>Entering your password on the command line is bad practice!</a:t>
            </a:r>
          </a:p>
          <a:p>
            <a:pPr lvl="1"/>
            <a:r>
              <a:rPr lang="en-US" dirty="0"/>
              <a:t>-u name		The </a:t>
            </a:r>
            <a:r>
              <a:rPr lang="en-US" dirty="0" err="1"/>
              <a:t>MariaDB</a:t>
            </a:r>
            <a:r>
              <a:rPr lang="en-US" dirty="0"/>
              <a:t> user name to use when connecting to the server.</a:t>
            </a:r>
          </a:p>
          <a:p>
            <a:r>
              <a:rPr lang="en-US" dirty="0"/>
              <a:t>Examples:</a:t>
            </a:r>
          </a:p>
          <a:p>
            <a:pPr lvl="1"/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mysqldump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-u root -p --create-options --databases temperature &gt; 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temperature.sql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200" dirty="0">
                <a:cs typeface="Courier New" panose="02070309020205020404" pitchFamily="49" charset="0"/>
              </a:rPr>
              <a:t>Dump the data from the temperature database to the file /</a:t>
            </a:r>
            <a:r>
              <a:rPr lang="en-US" sz="1200" dirty="0" err="1">
                <a:cs typeface="Courier New" panose="02070309020205020404" pitchFamily="49" charset="0"/>
              </a:rPr>
              <a:t>tmp</a:t>
            </a:r>
            <a:r>
              <a:rPr lang="en-US" sz="1200" dirty="0">
                <a:cs typeface="Courier New" panose="02070309020205020404" pitchFamily="49" charset="0"/>
              </a:rPr>
              <a:t>/</a:t>
            </a:r>
            <a:r>
              <a:rPr lang="en-US" sz="1200" dirty="0" err="1">
                <a:cs typeface="Courier New" panose="02070309020205020404" pitchFamily="49" charset="0"/>
              </a:rPr>
              <a:t>temperature.sql</a:t>
            </a:r>
            <a:r>
              <a:rPr lang="en-US" sz="1200" dirty="0">
                <a:cs typeface="Courier New" panose="02070309020205020404" pitchFamily="49" charset="0"/>
              </a:rPr>
              <a:t>, creating the database if necessary.</a:t>
            </a:r>
          </a:p>
          <a:p>
            <a:pPr lvl="1"/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mysqldump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-u root -p -a --databases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wordpressdb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&gt; /backups/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mysql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wordpressdb.sql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200" dirty="0">
                <a:cs typeface="Courier New" panose="02070309020205020404" pitchFamily="49" charset="0"/>
              </a:rPr>
              <a:t>Dump the </a:t>
            </a:r>
            <a:r>
              <a:rPr lang="en-US" sz="1200" dirty="0" err="1">
                <a:cs typeface="Courier New" panose="02070309020205020404" pitchFamily="49" charset="0"/>
              </a:rPr>
              <a:t>wordpressdb</a:t>
            </a:r>
            <a:r>
              <a:rPr lang="en-US" sz="1200" dirty="0">
                <a:cs typeface="Courier New" panose="02070309020205020404" pitchFamily="49" charset="0"/>
              </a:rPr>
              <a:t> database to the </a:t>
            </a:r>
            <a:r>
              <a:rPr lang="en-US" sz="1200" dirty="0" err="1">
                <a:cs typeface="Courier New" panose="02070309020205020404" pitchFamily="49" charset="0"/>
              </a:rPr>
              <a:t>wordpressdb.sql</a:t>
            </a:r>
            <a:r>
              <a:rPr lang="en-US" sz="1200" dirty="0">
                <a:cs typeface="Courier New" panose="02070309020205020404" pitchFamily="49" charset="0"/>
              </a:rPr>
              <a:t> file, with create options.</a:t>
            </a:r>
          </a:p>
          <a:p>
            <a:pPr lvl="1"/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mysqldump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-u root -p --create-options -A &gt; 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databases.sql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200" dirty="0">
                <a:cs typeface="Courier New" panose="02070309020205020404" pitchFamily="49" charset="0"/>
              </a:rPr>
              <a:t>Dump all databases to the /</a:t>
            </a:r>
            <a:r>
              <a:rPr lang="en-US" sz="1200" dirty="0" err="1">
                <a:cs typeface="Courier New" panose="02070309020205020404" pitchFamily="49" charset="0"/>
              </a:rPr>
              <a:t>tmp</a:t>
            </a:r>
            <a:r>
              <a:rPr lang="en-US" sz="1200" dirty="0">
                <a:cs typeface="Courier New" panose="02070309020205020404" pitchFamily="49" charset="0"/>
              </a:rPr>
              <a:t>/</a:t>
            </a:r>
            <a:r>
              <a:rPr lang="en-US" sz="1200" dirty="0" err="1">
                <a:cs typeface="Courier New" panose="02070309020205020404" pitchFamily="49" charset="0"/>
              </a:rPr>
              <a:t>databases.sql</a:t>
            </a:r>
            <a:r>
              <a:rPr lang="en-US" sz="1200" dirty="0">
                <a:cs typeface="Courier New" panose="02070309020205020404" pitchFamily="49" charset="0"/>
              </a:rPr>
              <a:t> file, creating the databases if necessary.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5025" y="5524499"/>
            <a:ext cx="219075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3166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MySQL Performance Tuning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3"/>
            <a:ext cx="10704195" cy="4431241"/>
          </a:xfrm>
        </p:spPr>
        <p:txBody>
          <a:bodyPr/>
          <a:lstStyle/>
          <a:p>
            <a:r>
              <a:rPr lang="en-US" dirty="0" err="1"/>
              <a:t>innodb_buffer_pool_size</a:t>
            </a:r>
            <a:endParaRPr lang="en-US" dirty="0"/>
          </a:p>
          <a:p>
            <a:pPr lvl="1"/>
            <a:r>
              <a:rPr lang="en-US" dirty="0" err="1"/>
              <a:t>InnoDB</a:t>
            </a:r>
            <a:r>
              <a:rPr lang="en-US" dirty="0"/>
              <a:t> maintains a storage area called the buffer pool for caching data and indexes in memory.</a:t>
            </a:r>
          </a:p>
          <a:p>
            <a:r>
              <a:rPr lang="en-US" dirty="0" err="1"/>
              <a:t>key_buffer_size</a:t>
            </a:r>
            <a:endParaRPr lang="en-US" dirty="0"/>
          </a:p>
          <a:p>
            <a:pPr lvl="1"/>
            <a:r>
              <a:rPr lang="en-US" dirty="0"/>
              <a:t>A cache mechanism used to keep the most frequently accessed table blocks in memory, minimizing disk I/O.</a:t>
            </a:r>
          </a:p>
          <a:p>
            <a:r>
              <a:rPr lang="en-US" dirty="0" err="1"/>
              <a:t>innodb_log_file_size</a:t>
            </a:r>
            <a:endParaRPr lang="en-US" dirty="0"/>
          </a:p>
          <a:p>
            <a:pPr lvl="1"/>
            <a:r>
              <a:rPr lang="en-US" dirty="0"/>
              <a:t>A log file of transactions, used to replay data entries after a system crash. Larger values mean less disk I/O due to less flushing checkpoint activity, but also slower recovery from a crash.</a:t>
            </a:r>
          </a:p>
          <a:p>
            <a:r>
              <a:rPr lang="en-US" dirty="0"/>
              <a:t>Basic recommendations (may differ depending on exact platform configuration!)</a:t>
            </a:r>
          </a:p>
          <a:p>
            <a:pPr lvl="1"/>
            <a:r>
              <a:rPr lang="en-US" dirty="0" err="1"/>
              <a:t>innodb_buffer_pool_size</a:t>
            </a:r>
            <a:r>
              <a:rPr lang="en-US" dirty="0"/>
              <a:t>: Roughly 80% of system RAM</a:t>
            </a:r>
          </a:p>
          <a:p>
            <a:pPr lvl="1"/>
            <a:r>
              <a:rPr lang="en-US" dirty="0" err="1"/>
              <a:t>key_buffer_size</a:t>
            </a:r>
            <a:r>
              <a:rPr lang="en-US" dirty="0"/>
              <a:t>: 32M for 1GB RAM, 96M for 2GB RAM, 256M for 4GB RAM and 768M for 8GB RAM</a:t>
            </a:r>
          </a:p>
          <a:p>
            <a:pPr lvl="1"/>
            <a:r>
              <a:rPr lang="en-US" dirty="0" err="1"/>
              <a:t>innodb_log_file_size</a:t>
            </a:r>
            <a:r>
              <a:rPr lang="en-US" dirty="0"/>
              <a:t>: 64-128M</a:t>
            </a:r>
          </a:p>
          <a:p>
            <a:r>
              <a:rPr lang="en-US" dirty="0" err="1"/>
              <a:t>Percona</a:t>
            </a:r>
            <a:r>
              <a:rPr lang="en-US" dirty="0"/>
              <a:t> Tools (</a:t>
            </a:r>
            <a:r>
              <a:rPr lang="en-US" dirty="0">
                <a:hlinkClick r:id="rId3"/>
              </a:rPr>
              <a:t>https://tools.percona.com</a:t>
            </a:r>
            <a:r>
              <a:rPr lang="en-US" dirty="0"/>
              <a:t>) can create a custom configuration (account required, free)</a:t>
            </a:r>
          </a:p>
        </p:txBody>
      </p:sp>
    </p:spTree>
    <p:extLst>
      <p:ext uri="{BB962C8B-B14F-4D97-AF65-F5344CB8AC3E}">
        <p14:creationId xmlns:p14="http://schemas.microsoft.com/office/powerpoint/2010/main" val="28899238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8FAF0-3E95-4104-B238-0ED9A3206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Backups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329C0-B0A9-4818-A8A6-EE2D8021D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10987883" cy="4023360"/>
          </a:xfrm>
        </p:spPr>
        <p:txBody>
          <a:bodyPr>
            <a:normAutofit/>
          </a:bodyPr>
          <a:lstStyle/>
          <a:p>
            <a:r>
              <a:rPr lang="en-US" sz="1400" dirty="0"/>
              <a:t>Make Backup Directories</a:t>
            </a:r>
          </a:p>
          <a:p>
            <a:pPr lvl="1"/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mkdir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-p /backups/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mysql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/>
              <a:t>Install </a:t>
            </a:r>
            <a:r>
              <a:rPr lang="en-US" sz="1400" dirty="0" err="1"/>
              <a:t>rsync</a:t>
            </a:r>
            <a:r>
              <a:rPr lang="en-US" sz="1400" dirty="0"/>
              <a:t>!</a:t>
            </a:r>
          </a:p>
          <a:p>
            <a:pPr lvl="1"/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dnf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-y install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rsync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/>
              <a:t>Synchronize specific directories</a:t>
            </a:r>
          </a:p>
          <a:p>
            <a:pPr lvl="1"/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rsync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avh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--delete 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/www /backups/</a:t>
            </a:r>
            <a:endParaRPr lang="en-US" sz="1200" dirty="0"/>
          </a:p>
          <a:p>
            <a:r>
              <a:rPr lang="en-US" sz="1400" dirty="0"/>
              <a:t>Use </a:t>
            </a:r>
            <a:r>
              <a:rPr lang="en-US" sz="1400" dirty="0" err="1"/>
              <a:t>mysqldump</a:t>
            </a:r>
            <a:r>
              <a:rPr lang="en-US" sz="1400" dirty="0"/>
              <a:t> to create a backup of your WordPress database</a:t>
            </a:r>
          </a:p>
          <a:p>
            <a:pPr lvl="1"/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mysqldump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-u root -p 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-a --databases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wordpressdb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&gt; /backups/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mysql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wordpressdb.sql</a:t>
            </a:r>
            <a:endParaRPr lang="en-US" sz="1200" dirty="0"/>
          </a:p>
          <a:p>
            <a:r>
              <a:rPr lang="en-US" sz="1400" dirty="0"/>
              <a:t>You can optionally put these commands into a script, and call the script with </a:t>
            </a:r>
            <a:r>
              <a:rPr lang="en-US" sz="1400" dirty="0" err="1"/>
              <a:t>cron</a:t>
            </a:r>
            <a:endParaRPr lang="en-US" sz="1400" dirty="0"/>
          </a:p>
          <a:p>
            <a:pPr lvl="1"/>
            <a:r>
              <a:rPr lang="en-US" sz="1200" dirty="0"/>
              <a:t>Script: (somewhere like /root/backups.sh)</a:t>
            </a:r>
          </a:p>
        </p:txBody>
      </p:sp>
      <p:pic>
        <p:nvPicPr>
          <p:cNvPr id="4" name="Picture 2" descr="https://encrypted-tbn1.gstatic.com/images?q=tbn:ANd9GcQa0TJHn-soj3Kp-68fHvHF987Q66RUHwQRGun-iPalj45_xM6Y">
            <a:extLst>
              <a:ext uri="{FF2B5EF4-FFF2-40B4-BE49-F238E27FC236}">
                <a16:creationId xmlns:a16="http://schemas.microsoft.com/office/drawing/2014/main" id="{5EE20753-4FAC-4401-95E7-DA3FAF6D0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711" y="4819649"/>
            <a:ext cx="2014969" cy="134087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 rot="185673">
            <a:off x="7490879" y="2027715"/>
            <a:ext cx="4260718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If you enter your password </a:t>
            </a:r>
            <a:b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at a bash prompt, it will</a:t>
            </a:r>
            <a:b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be visible in your history!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6F164B-3517-4CE9-B378-C42C638DA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425" y="4747134"/>
            <a:ext cx="57912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3261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8FAF0-3E95-4104-B238-0ED9A3206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Modify settings for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329C0-B0A9-4818-A8A6-EE2D8021D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10987883" cy="4314786"/>
          </a:xfrm>
        </p:spPr>
        <p:txBody>
          <a:bodyPr/>
          <a:lstStyle/>
          <a:p>
            <a:r>
              <a:rPr lang="en-US" dirty="0"/>
              <a:t>Create your own </a:t>
            </a:r>
            <a:r>
              <a:rPr lang="en-US" dirty="0" err="1"/>
              <a:t>mysql</a:t>
            </a:r>
            <a:r>
              <a:rPr lang="en-US" dirty="0"/>
              <a:t> configuration file</a:t>
            </a:r>
          </a:p>
          <a:p>
            <a:pPr lvl="1"/>
            <a:r>
              <a:rPr lang="en-US" dirty="0"/>
              <a:t>New File: /</a:t>
            </a:r>
            <a:r>
              <a:rPr lang="en-US" dirty="0" err="1"/>
              <a:t>etc</a:t>
            </a:r>
            <a:r>
              <a:rPr lang="en-US" dirty="0"/>
              <a:t>/</a:t>
            </a:r>
            <a:r>
              <a:rPr lang="en-US" dirty="0" err="1"/>
              <a:t>my.cnf.d</a:t>
            </a:r>
            <a:r>
              <a:rPr lang="en-US" dirty="0"/>
              <a:t>/</a:t>
            </a:r>
            <a:r>
              <a:rPr lang="en-US" dirty="0" err="1"/>
              <a:t>custom.cnf</a:t>
            </a:r>
            <a:endParaRPr lang="en-US" dirty="0"/>
          </a:p>
          <a:p>
            <a:pPr marL="566928" lvl="3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mysqld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marL="566928" lvl="3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key-buffer-size = 256M</a:t>
            </a:r>
          </a:p>
          <a:p>
            <a:pPr marL="566928" lvl="3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innodb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-buffer-pool-size = 2048M</a:t>
            </a:r>
          </a:p>
          <a:p>
            <a:pPr marL="566928" lvl="3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innodb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-log-file-size = 128M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Stop MariaDB and flush the </a:t>
            </a:r>
            <a:r>
              <a:rPr lang="en-US" dirty="0" err="1">
                <a:cs typeface="Courier New" panose="02070309020205020404" pitchFamily="49" charset="0"/>
              </a:rPr>
              <a:t>innodb</a:t>
            </a:r>
            <a:r>
              <a:rPr lang="en-US" dirty="0">
                <a:cs typeface="Courier New" panose="02070309020205020404" pitchFamily="49" charset="0"/>
              </a:rPr>
              <a:t> log files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stop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mariadb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66928" lvl="3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mv 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/lib/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mysql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ib_logfile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[0-1] 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  <a:p>
            <a:pPr marL="566928" lvl="3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start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mariadb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>
                <a:cs typeface="Courier New" panose="02070309020205020404" pitchFamily="49" charset="0"/>
              </a:rPr>
              <a:t>Optionally, you can configure additional settings as required by your workload</a:t>
            </a:r>
          </a:p>
          <a:p>
            <a:pPr lvl="2"/>
            <a:r>
              <a:rPr lang="en-US" dirty="0">
                <a:cs typeface="Courier New" panose="02070309020205020404" pitchFamily="49" charset="0"/>
              </a:rPr>
              <a:t>Various memory and system optimizations can be configured in /</a:t>
            </a:r>
            <a:r>
              <a:rPr lang="en-US" dirty="0" err="1">
                <a:cs typeface="Courier New" panose="02070309020205020404" pitchFamily="49" charset="0"/>
              </a:rPr>
              <a:t>etc</a:t>
            </a:r>
            <a:r>
              <a:rPr lang="en-US" dirty="0">
                <a:cs typeface="Courier New" panose="02070309020205020404" pitchFamily="49" charset="0"/>
              </a:rPr>
              <a:t>/</a:t>
            </a:r>
            <a:r>
              <a:rPr lang="en-US" dirty="0" err="1">
                <a:cs typeface="Courier New" panose="02070309020205020404" pitchFamily="49" charset="0"/>
              </a:rPr>
              <a:t>systemctl.conf</a:t>
            </a:r>
            <a:endParaRPr lang="en-US" dirty="0">
              <a:cs typeface="Courier New" panose="02070309020205020404" pitchFamily="49" charset="0"/>
            </a:endParaRPr>
          </a:p>
          <a:p>
            <a:pPr lvl="2"/>
            <a:r>
              <a:rPr lang="en-US" dirty="0">
                <a:cs typeface="Courier New" panose="02070309020205020404" pitchFamily="49" charset="0"/>
              </a:rPr>
              <a:t>Per-user/per-group/system resource limits configured in /</a:t>
            </a:r>
            <a:r>
              <a:rPr lang="en-US" dirty="0" err="1">
                <a:cs typeface="Courier New" panose="02070309020205020404" pitchFamily="49" charset="0"/>
              </a:rPr>
              <a:t>etc</a:t>
            </a:r>
            <a:r>
              <a:rPr lang="en-US" dirty="0">
                <a:cs typeface="Courier New" panose="02070309020205020404" pitchFamily="49" charset="0"/>
              </a:rPr>
              <a:t>/security/</a:t>
            </a:r>
            <a:r>
              <a:rPr lang="en-US" dirty="0" err="1">
                <a:cs typeface="Courier New" panose="02070309020205020404" pitchFamily="49" charset="0"/>
              </a:rPr>
              <a:t>limits.conf</a:t>
            </a:r>
            <a:endParaRPr lang="en-US" dirty="0">
              <a:cs typeface="Courier New" panose="02070309020205020404" pitchFamily="49" charset="0"/>
            </a:endParaRPr>
          </a:p>
        </p:txBody>
      </p:sp>
      <p:pic>
        <p:nvPicPr>
          <p:cNvPr id="4" name="Picture 2" descr="https://encrypted-tbn1.gstatic.com/images?q=tbn:ANd9GcQa0TJHn-soj3Kp-68fHvHF987Q66RUHwQRGun-iPalj45_xM6Y">
            <a:extLst>
              <a:ext uri="{FF2B5EF4-FFF2-40B4-BE49-F238E27FC236}">
                <a16:creationId xmlns:a16="http://schemas.microsoft.com/office/drawing/2014/main" id="{5EE20753-4FAC-4401-95E7-DA3FAF6D0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711" y="4819649"/>
            <a:ext cx="2014969" cy="134087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D56FC53-E39E-4137-A22C-D6500485F07E}"/>
              </a:ext>
            </a:extLst>
          </p:cNvPr>
          <p:cNvSpPr/>
          <p:nvPr/>
        </p:nvSpPr>
        <p:spPr>
          <a:xfrm rot="219636">
            <a:off x="7498236" y="2253496"/>
            <a:ext cx="397028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Create specific DB settings with tools.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ercona.com!</a:t>
            </a:r>
          </a:p>
        </p:txBody>
      </p:sp>
    </p:spTree>
    <p:extLst>
      <p:ext uri="{BB962C8B-B14F-4D97-AF65-F5344CB8AC3E}">
        <p14:creationId xmlns:p14="http://schemas.microsoft.com/office/powerpoint/2010/main" val="33901034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File Systems (NFS) Client Install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85020"/>
          </a:xfrm>
        </p:spPr>
        <p:txBody>
          <a:bodyPr>
            <a:normAutofit/>
          </a:bodyPr>
          <a:lstStyle/>
          <a:p>
            <a:r>
              <a:rPr lang="en-US" dirty="0"/>
              <a:t>Mapping a NFS share to a local mount point</a:t>
            </a:r>
          </a:p>
          <a:p>
            <a:pPr lvl="1"/>
            <a:r>
              <a:rPr lang="en-US" dirty="0"/>
              <a:t>Install NFS Client tools (should already be installed)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-y install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nfs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-utils</a:t>
            </a:r>
          </a:p>
          <a:p>
            <a:pPr lvl="1"/>
            <a:r>
              <a:rPr lang="en-US" dirty="0"/>
              <a:t>Create the local folder to mount at: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mkdir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/share</a:t>
            </a:r>
          </a:p>
          <a:p>
            <a:pPr lvl="1"/>
            <a:r>
              <a:rPr lang="en-US" dirty="0"/>
              <a:t>Add network mount to filesystem configuration file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fstab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147.64.243.110:/share  /share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nfs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bg,rw,sync,hard,intr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0 0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Mount any missing filesystems 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fstab</a:t>
            </a:r>
            <a:r>
              <a:rPr lang="en-US" dirty="0">
                <a:cs typeface="Courier New" panose="02070309020205020404" pitchFamily="49" charset="0"/>
              </a:rPr>
              <a:t> file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daemon-reload; mount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-a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Check that filesystem has been mounted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-h /share</a:t>
            </a:r>
          </a:p>
          <a:p>
            <a:pPr lvl="3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147.64.243.110:/share   16G  1.8G   14G  12% /share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Manually unmount and remount network file system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umount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/share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mount 147.64.243.110:/share   /share</a:t>
            </a:r>
          </a:p>
        </p:txBody>
      </p:sp>
      <p:pic>
        <p:nvPicPr>
          <p:cNvPr id="5" name="Picture 2" descr="https://encrypted-tbn1.gstatic.com/images?q=tbn:ANd9GcQa0TJHn-soj3Kp-68fHvHF987Q66RUHwQRGun-iPalj45_xM6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711" y="4819649"/>
            <a:ext cx="2014969" cy="134087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2364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 Operating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36016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Splunk</a:t>
            </a:r>
            <a:endParaRPr lang="en-US" dirty="0"/>
          </a:p>
          <a:p>
            <a:pPr lvl="1"/>
            <a:r>
              <a:rPr lang="en-US" dirty="0"/>
              <a:t>Log file aggregation tool - Organize many different log files into a single searchable interface</a:t>
            </a:r>
          </a:p>
          <a:p>
            <a:pPr lvl="2"/>
            <a:r>
              <a:rPr lang="en-US" dirty="0"/>
              <a:t>Multiple logs from multiple systems!</a:t>
            </a:r>
          </a:p>
          <a:p>
            <a:pPr lvl="1"/>
            <a:r>
              <a:rPr lang="en-US" dirty="0"/>
              <a:t>Correlate information between different logs/systems/etc.</a:t>
            </a:r>
          </a:p>
          <a:p>
            <a:r>
              <a:rPr lang="en-US" dirty="0"/>
              <a:t>Cacti</a:t>
            </a:r>
          </a:p>
          <a:p>
            <a:pPr lvl="1"/>
            <a:r>
              <a:rPr lang="en-US" dirty="0"/>
              <a:t>Monitor network, CPU, disk space, etc.</a:t>
            </a:r>
          </a:p>
          <a:p>
            <a:pPr lvl="1"/>
            <a:r>
              <a:rPr lang="en-US" dirty="0"/>
              <a:t>Long-term system monitoring</a:t>
            </a:r>
          </a:p>
          <a:p>
            <a:pPr lvl="1"/>
            <a:r>
              <a:rPr lang="en-US" dirty="0"/>
              <a:t>Example graph to right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endParaRPr lang="en-US" dirty="0"/>
          </a:p>
          <a:p>
            <a:r>
              <a:rPr lang="en-US" dirty="0" err="1"/>
              <a:t>Naigos</a:t>
            </a:r>
            <a:endParaRPr lang="en-US" dirty="0"/>
          </a:p>
          <a:p>
            <a:pPr lvl="1"/>
            <a:r>
              <a:rPr lang="en-US" dirty="0"/>
              <a:t>Similar to Cacti</a:t>
            </a:r>
          </a:p>
          <a:p>
            <a:pPr lvl="1"/>
            <a:r>
              <a:rPr lang="en-US" dirty="0"/>
              <a:t>Monitor system resources</a:t>
            </a:r>
          </a:p>
          <a:p>
            <a:r>
              <a:rPr lang="en-US" dirty="0" err="1"/>
              <a:t>Netdata</a:t>
            </a:r>
            <a:endParaRPr lang="en-US" dirty="0"/>
          </a:p>
          <a:p>
            <a:pPr lvl="1"/>
            <a:r>
              <a:rPr lang="en-US" dirty="0"/>
              <a:t>Real-time short-term system monitoring</a:t>
            </a:r>
          </a:p>
          <a:p>
            <a:r>
              <a:rPr lang="en-US" dirty="0"/>
              <a:t>Nimbus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3592" y="3261674"/>
            <a:ext cx="6194564" cy="293910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465979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RAM - Physical Memory</a:t>
            </a:r>
          </a:p>
          <a:p>
            <a:r>
              <a:rPr lang="en-US" dirty="0"/>
              <a:t>Swap - Items in RAM stored on disk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free</a:t>
            </a:r>
            <a:r>
              <a:rPr lang="en-US" dirty="0"/>
              <a:t> command - Show how much</a:t>
            </a:r>
            <a:br>
              <a:rPr lang="en-US" dirty="0"/>
            </a:br>
            <a:r>
              <a:rPr lang="en-US" dirty="0"/>
              <a:t>RAM is being used</a:t>
            </a:r>
          </a:p>
          <a:p>
            <a:r>
              <a:rPr lang="en-US" dirty="0"/>
              <a:t>Images shown are from </a:t>
            </a:r>
            <a:r>
              <a:rPr lang="en-US" dirty="0" err="1"/>
              <a:t>Netdata</a:t>
            </a:r>
            <a:endParaRPr lang="en-US" dirty="0"/>
          </a:p>
          <a:p>
            <a:pPr lvl="1"/>
            <a:r>
              <a:rPr lang="en-US" dirty="0" err="1"/>
              <a:t>Netdata</a:t>
            </a:r>
            <a:r>
              <a:rPr lang="en-US" dirty="0"/>
              <a:t> is free and easy to install!</a:t>
            </a:r>
          </a:p>
          <a:p>
            <a:pPr lvl="1"/>
            <a:r>
              <a:rPr lang="en-US" dirty="0" err="1"/>
              <a:t>Netdata</a:t>
            </a:r>
            <a:r>
              <a:rPr lang="en-US" dirty="0"/>
              <a:t> only displays recent data…</a:t>
            </a:r>
          </a:p>
          <a:p>
            <a:r>
              <a:rPr lang="en-US" dirty="0"/>
              <a:t>Lets flush some cache and</a:t>
            </a:r>
            <a:br>
              <a:rPr lang="en-US" dirty="0"/>
            </a:br>
            <a:r>
              <a:rPr lang="en-US" dirty="0"/>
              <a:t>drop the swap!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37" y="1947862"/>
            <a:ext cx="6696075" cy="1990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36" y="4190047"/>
            <a:ext cx="6696075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1330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Flush out all RAM buffers</a:t>
            </a:r>
          </a:p>
          <a:p>
            <a:pPr lvl="1"/>
            <a:r>
              <a:rPr lang="en-US" dirty="0"/>
              <a:t>Orange in middle graph</a:t>
            </a:r>
          </a:p>
          <a:p>
            <a:pPr lvl="1"/>
            <a:r>
              <a:rPr lang="en-US" dirty="0"/>
              <a:t>Minimal usage</a:t>
            </a:r>
          </a:p>
          <a:p>
            <a:r>
              <a:rPr lang="en-US" dirty="0"/>
              <a:t>Flush out all RAM cache</a:t>
            </a:r>
          </a:p>
          <a:p>
            <a:pPr lvl="1"/>
            <a:r>
              <a:rPr lang="en-US" dirty="0"/>
              <a:t>Blue in middle graph</a:t>
            </a:r>
          </a:p>
          <a:p>
            <a:r>
              <a:rPr lang="en-US" dirty="0"/>
              <a:t>Move all swap to active RAM</a:t>
            </a:r>
          </a:p>
          <a:p>
            <a:pPr lvl="1"/>
            <a:r>
              <a:rPr lang="en-US" dirty="0"/>
              <a:t>Move red from lower to middle</a:t>
            </a:r>
          </a:p>
          <a:p>
            <a:r>
              <a:rPr lang="en-US" dirty="0"/>
              <a:t>See true memory usage!</a:t>
            </a:r>
          </a:p>
          <a:p>
            <a:pPr lvl="1"/>
            <a:r>
              <a:rPr lang="en-US" dirty="0"/>
              <a:t>Cache and buffers should</a:t>
            </a:r>
            <a:br>
              <a:rPr lang="en-US" dirty="0"/>
            </a:br>
            <a:r>
              <a:rPr lang="en-US" dirty="0"/>
              <a:t>be taken into account!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0448" y="1737361"/>
            <a:ext cx="6315232" cy="457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2639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RAM - Physical Memory (Level 2 in image)</a:t>
            </a:r>
          </a:p>
          <a:p>
            <a:r>
              <a:rPr lang="en-US" dirty="0"/>
              <a:t>Swap - Items in RAM stored on disk (Level 3 in image)</a:t>
            </a:r>
          </a:p>
          <a:p>
            <a:r>
              <a:rPr lang="en-US" dirty="0"/>
              <a:t>New m2 Disks support level 3 storage at level 2 speeds!</a:t>
            </a:r>
          </a:p>
          <a:p>
            <a:pPr lvl="1"/>
            <a:r>
              <a:rPr lang="en-US" dirty="0"/>
              <a:t>Replacement for mSATA &amp; mini-PCI</a:t>
            </a:r>
          </a:p>
          <a:p>
            <a:pPr lvl="1"/>
            <a:r>
              <a:rPr lang="en-US" dirty="0"/>
              <a:t>New CPU’s have native support!</a:t>
            </a:r>
          </a:p>
          <a:p>
            <a:pPr lvl="1"/>
            <a:r>
              <a:rPr lang="en-US" dirty="0" err="1"/>
              <a:t>NVMe</a:t>
            </a:r>
            <a:r>
              <a:rPr lang="en-US" dirty="0"/>
              <a:t> – Non-Volatile Memory Express</a:t>
            </a:r>
          </a:p>
          <a:p>
            <a:pPr lvl="1"/>
            <a:r>
              <a:rPr lang="en-US" dirty="0"/>
              <a:t>Increased interface speed – 32Gbps?!</a:t>
            </a:r>
          </a:p>
          <a:p>
            <a:pPr lvl="1"/>
            <a:r>
              <a:rPr lang="en-US" dirty="0"/>
              <a:t>Multiple different speeds/types/shapes/sizes</a:t>
            </a:r>
          </a:p>
          <a:p>
            <a:pPr lvl="2"/>
            <a:r>
              <a:rPr lang="en-US" dirty="0"/>
              <a:t>Keying!</a:t>
            </a:r>
          </a:p>
        </p:txBody>
      </p:sp>
      <p:pic>
        <p:nvPicPr>
          <p:cNvPr id="6" name="Picture 2" descr="Image result for Mem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426" y="3087584"/>
            <a:ext cx="4984728" cy="306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868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and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6438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next few weeks…</a:t>
            </a:r>
          </a:p>
          <a:p>
            <a:pPr lvl="1"/>
            <a:r>
              <a:rPr lang="en-US" dirty="0"/>
              <a:t>File transfer services</a:t>
            </a:r>
          </a:p>
          <a:p>
            <a:pPr lvl="1"/>
            <a:r>
              <a:rPr lang="en-US" dirty="0"/>
              <a:t>Security and authentication</a:t>
            </a:r>
          </a:p>
          <a:p>
            <a:pPr lvl="1"/>
            <a:r>
              <a:rPr lang="en-US" dirty="0"/>
              <a:t>Network Services</a:t>
            </a:r>
          </a:p>
          <a:p>
            <a:pPr lvl="1"/>
            <a:r>
              <a:rPr lang="en-US" dirty="0"/>
              <a:t>Monitoring and performance tuning</a:t>
            </a:r>
          </a:p>
          <a:p>
            <a:pPr lvl="1"/>
            <a:r>
              <a:rPr lang="en-US" dirty="0"/>
              <a:t>Cloud</a:t>
            </a:r>
          </a:p>
          <a:p>
            <a:r>
              <a:rPr lang="en-US" dirty="0"/>
              <a:t>Corrections, updates, etc.</a:t>
            </a:r>
          </a:p>
          <a:p>
            <a:pPr lvl="1"/>
            <a:r>
              <a:rPr lang="en-US" dirty="0"/>
              <a:t>Email not coming through last week – I was on the wrong server…</a:t>
            </a:r>
          </a:p>
          <a:p>
            <a:pPr lvl="2"/>
            <a:r>
              <a:rPr lang="en-US" dirty="0"/>
              <a:t>That server was forwarding the email to my pennwest.edu address!</a:t>
            </a:r>
          </a:p>
          <a:p>
            <a:pPr lvl="1"/>
            <a:r>
              <a:rPr lang="en-US" dirty="0"/>
              <a:t>Update to our configs – coming later!</a:t>
            </a:r>
          </a:p>
          <a:p>
            <a:r>
              <a:rPr lang="en-US" dirty="0"/>
              <a:t>Questions from previous classes?</a:t>
            </a:r>
          </a:p>
          <a:p>
            <a:r>
              <a:rPr lang="en-US" dirty="0"/>
              <a:t>Assignment 10 available – Settings updates and FTP</a:t>
            </a:r>
          </a:p>
          <a:p>
            <a:pPr lvl="1"/>
            <a:r>
              <a:rPr lang="en-US" dirty="0"/>
              <a:t>Due next week</a:t>
            </a:r>
          </a:p>
          <a:p>
            <a:pPr lvl="2"/>
            <a:r>
              <a:rPr lang="en-US" dirty="0"/>
              <a:t>March 26</a:t>
            </a:r>
            <a:r>
              <a:rPr lang="en-US" baseline="30000" dirty="0"/>
              <a:t>th</a:t>
            </a:r>
            <a:r>
              <a:rPr lang="en-US" dirty="0"/>
              <a:t>, 2025</a:t>
            </a:r>
          </a:p>
        </p:txBody>
      </p:sp>
      <p:pic>
        <p:nvPicPr>
          <p:cNvPr id="3074" name="Picture 2" descr="https://www.tnooz.com/wp-content/uploads/2013/01/hotel-review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470" y="3461001"/>
            <a:ext cx="3270250" cy="240809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8462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 Windows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4417695" cy="4023360"/>
          </a:xfrm>
        </p:spPr>
        <p:txBody>
          <a:bodyPr/>
          <a:lstStyle/>
          <a:p>
            <a:r>
              <a:rPr lang="en-US" altLang="en-US" dirty="0"/>
              <a:t>Performance monitoring allows you to compare system performance over time</a:t>
            </a:r>
          </a:p>
          <a:p>
            <a:pPr lvl="1"/>
            <a:r>
              <a:rPr lang="en-US" altLang="en-US" dirty="0"/>
              <a:t>You can set multiple counters and watch them in real-time</a:t>
            </a:r>
          </a:p>
          <a:p>
            <a:r>
              <a:rPr lang="en-US" altLang="en-US" dirty="0"/>
              <a:t>Windows Task Manager highlights CPU and memory usage</a:t>
            </a:r>
          </a:p>
          <a:p>
            <a:r>
              <a:rPr lang="en-US" altLang="en-US" dirty="0"/>
              <a:t>You can modify services to notify you if a service fails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3675" y="1925735"/>
            <a:ext cx="4900465" cy="430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4707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 Linux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6623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Log File Analysis</a:t>
            </a:r>
          </a:p>
          <a:p>
            <a:pPr lvl="1"/>
            <a:r>
              <a:rPr lang="en-US" dirty="0"/>
              <a:t>Linux logs are located 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/log </a:t>
            </a:r>
            <a:r>
              <a:rPr lang="en-US" dirty="0"/>
              <a:t>directory</a:t>
            </a:r>
          </a:p>
          <a:p>
            <a:pPr lvl="1"/>
            <a:r>
              <a:rPr lang="en-US" dirty="0"/>
              <a:t>Sub directories for specific applications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/log/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httpd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or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/log/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mariadb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Main Linux log file is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/log/messages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Use the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tail </a:t>
            </a:r>
            <a:r>
              <a:rPr lang="en-US" dirty="0">
                <a:cs typeface="Courier New" panose="02070309020205020404" pitchFamily="49" charset="0"/>
              </a:rPr>
              <a:t>or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cat </a:t>
            </a:r>
            <a:r>
              <a:rPr lang="en-US" dirty="0">
                <a:cs typeface="Courier New" panose="02070309020205020404" pitchFamily="49" charset="0"/>
              </a:rPr>
              <a:t>commands to easily read the log files</a:t>
            </a:r>
          </a:p>
          <a:p>
            <a:pPr lvl="2"/>
            <a:r>
              <a:rPr lang="en-US" dirty="0">
                <a:cs typeface="Courier New" panose="02070309020205020404" pitchFamily="49" charset="0"/>
              </a:rPr>
              <a:t>Ex: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tail -n 100 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/log/messages</a:t>
            </a:r>
          </a:p>
          <a:p>
            <a:r>
              <a:rPr lang="en-US" dirty="0">
                <a:cs typeface="Courier New" panose="02070309020205020404" pitchFamily="49" charset="0"/>
              </a:rPr>
              <a:t>Logs are used to detect or discover any problems or potential issues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OS Logs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Application Logs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Security Logs</a:t>
            </a:r>
          </a:p>
          <a:p>
            <a:r>
              <a:rPr lang="en-US" dirty="0">
                <a:cs typeface="Courier New" panose="02070309020205020404" pitchFamily="49" charset="0"/>
              </a:rPr>
              <a:t>Various tools can monitor performance</a:t>
            </a:r>
          </a:p>
          <a:p>
            <a:pPr lvl="1"/>
            <a:r>
              <a:rPr lang="en-US" dirty="0" err="1">
                <a:cs typeface="Courier New" panose="02070309020205020404" pitchFamily="49" charset="0"/>
              </a:rPr>
              <a:t>Splunk</a:t>
            </a:r>
            <a:r>
              <a:rPr lang="en-US" dirty="0">
                <a:cs typeface="Courier New" panose="02070309020205020404" pitchFamily="49" charset="0"/>
              </a:rPr>
              <a:t>, </a:t>
            </a:r>
            <a:r>
              <a:rPr lang="en-US" dirty="0" err="1">
                <a:cs typeface="Courier New" panose="02070309020205020404" pitchFamily="49" charset="0"/>
              </a:rPr>
              <a:t>Naigos</a:t>
            </a:r>
            <a:r>
              <a:rPr lang="en-US" dirty="0">
                <a:cs typeface="Courier New" panose="02070309020205020404" pitchFamily="49" charset="0"/>
              </a:rPr>
              <a:t>, Cacti, Nimbus</a:t>
            </a:r>
          </a:p>
          <a:p>
            <a:r>
              <a:rPr lang="en-US" dirty="0">
                <a:cs typeface="Courier New" panose="02070309020205020404" pitchFamily="49" charset="0"/>
              </a:rPr>
              <a:t>Compare security with standard baseline information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4819" y="3983119"/>
            <a:ext cx="3209925" cy="22288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072857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 Linux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Logging is controlled by </a:t>
            </a:r>
            <a:r>
              <a:rPr lang="en-US" dirty="0" err="1"/>
              <a:t>rsyslogd</a:t>
            </a:r>
            <a:r>
              <a:rPr lang="en-US" dirty="0"/>
              <a:t> daemon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status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rsyslog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Facility indicates where the message came from (kernel, mail, etc.)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619625" y="3105149"/>
          <a:ext cx="6536055" cy="30841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34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013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528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Facility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Description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authpriv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User authorization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cron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Crontab</a:t>
                      </a:r>
                      <a:r>
                        <a:rPr lang="en-US" sz="1800" u="none" strike="noStrike" dirty="0">
                          <a:effectLst/>
                        </a:rPr>
                        <a:t> system messages (scheduled tasks)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daemon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Daemon messages (services)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kern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Kernel (core OS) messages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local0-local7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Various system use; boot or Apache messages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lpr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Printer subsystem messages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mail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E-Mail server messages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01494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 Linux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Message priority levels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62812" y="2375555"/>
          <a:ext cx="9392868" cy="37492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050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87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549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Priority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Description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72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emerg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Emergency messages about the system - system failure!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72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alert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Alert messages which require immediate action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72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crit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Critical messages,</a:t>
                      </a:r>
                      <a:r>
                        <a:rPr lang="en-US" sz="1800" u="none" strike="noStrike" baseline="0" dirty="0">
                          <a:effectLst/>
                        </a:rPr>
                        <a:t> indicating a subsystem (mail) is not working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72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err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General error messages; partial subsystem functionality may not be working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72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warning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Warning messages, typically</a:t>
                      </a:r>
                      <a:r>
                        <a:rPr lang="en-US" sz="1800" u="none" strike="noStrike" baseline="0" dirty="0">
                          <a:effectLst/>
                        </a:rPr>
                        <a:t> application configuration errors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72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notice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Important messages that are not errors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672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info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General information messages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672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debug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Detailed application debugging</a:t>
                      </a:r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logs.  Generally only use when debugging!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22603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 Apache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Apache logs by default will be located at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/log/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httpd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Error logs: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/log/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httpd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error_log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Access logs: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/log/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httpd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access_log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Custom log locations can be configured within individual </a:t>
            </a:r>
            <a:r>
              <a:rPr lang="en-US" dirty="0" err="1"/>
              <a:t>VirtualHost</a:t>
            </a:r>
            <a:r>
              <a:rPr lang="en-US" dirty="0"/>
              <a:t> definitions</a:t>
            </a:r>
          </a:p>
          <a:p>
            <a:pPr lvl="1"/>
            <a:r>
              <a:rPr lang="en-US" dirty="0"/>
              <a:t>Ex: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62151" y="3419475"/>
            <a:ext cx="5905500" cy="267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VirtualHost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*:80&gt;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DocumentRoot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"/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/www/web"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# Note server name below is 2 digits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ServerName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25.megastuff.biz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ErrorLog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/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/log/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httpd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web_error_log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CustomLog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/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/log/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httpd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web_access_log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combined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&lt;Directory 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/www/web&gt;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Order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Deny,Allow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Deny from all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allow from localhost 147.64.0.0/16 10.0.0.0/8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&lt;/Directory&gt;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VirtualHost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4501" y="4279769"/>
            <a:ext cx="3186050" cy="19116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D29F2B6-B4CD-8681-2FA3-30EFDD091458}"/>
              </a:ext>
            </a:extLst>
          </p:cNvPr>
          <p:cNvSpPr/>
          <p:nvPr/>
        </p:nvSpPr>
        <p:spPr>
          <a:xfrm rot="283931">
            <a:off x="9457998" y="1987166"/>
            <a:ext cx="255230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Example!</a:t>
            </a:r>
          </a:p>
        </p:txBody>
      </p:sp>
    </p:spTree>
    <p:extLst>
      <p:ext uri="{BB962C8B-B14F-4D97-AF65-F5344CB8AC3E}">
        <p14:creationId xmlns:p14="http://schemas.microsoft.com/office/powerpoint/2010/main" val="486334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Server Analysis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Analysis tools extract system data from log files and identify potential issues</a:t>
            </a:r>
          </a:p>
          <a:p>
            <a:r>
              <a:rPr lang="en-US" dirty="0"/>
              <a:t>Can be used to create usage graphs</a:t>
            </a:r>
          </a:p>
          <a:p>
            <a:r>
              <a:rPr lang="en-US" dirty="0"/>
              <a:t>Web-based tools</a:t>
            </a:r>
          </a:p>
          <a:p>
            <a:r>
              <a:rPr lang="en-US" dirty="0" err="1"/>
              <a:t>Webalizer</a:t>
            </a:r>
            <a:endParaRPr lang="en-US" dirty="0"/>
          </a:p>
          <a:p>
            <a:r>
              <a:rPr lang="en-US" dirty="0" err="1"/>
              <a:t>AWStats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3958" y="2581275"/>
            <a:ext cx="4321722" cy="364331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855115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AWStats</a:t>
            </a:r>
            <a:r>
              <a:rPr lang="en-US" dirty="0"/>
              <a:t> Installation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Install </a:t>
            </a:r>
            <a:r>
              <a:rPr lang="en-US" dirty="0" err="1"/>
              <a:t>AWStats</a:t>
            </a:r>
            <a:endParaRPr lang="en-US" dirty="0"/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–y install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awstats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Edit </a:t>
            </a:r>
            <a:r>
              <a:rPr lang="en-US" dirty="0" err="1"/>
              <a:t>AWStats</a:t>
            </a:r>
            <a:r>
              <a:rPr lang="en-US" dirty="0"/>
              <a:t> Apache </a:t>
            </a:r>
            <a:r>
              <a:rPr lang="en-US" dirty="0" err="1"/>
              <a:t>config</a:t>
            </a:r>
            <a:r>
              <a:rPr lang="en-US" dirty="0"/>
              <a:t> file, allow any IP to connect</a:t>
            </a:r>
          </a:p>
          <a:p>
            <a:pPr lvl="1"/>
            <a:r>
              <a:rPr lang="en-US" dirty="0"/>
              <a:t>File: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httpd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conf.d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awstats.conf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66925" y="3373099"/>
            <a:ext cx="4438650" cy="28931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&lt;Directory "/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/share/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awstats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wwwroot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Options None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AllowOverride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None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IfModule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mod_authz_core.c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# Apache 2.4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Require all granted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&lt;/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IfModule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IfModule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!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mod_authz_core.c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# Apache 2.2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Order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allow,deny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Allow from any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&lt;/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IfModule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&lt;/Directory&gt;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284529">
            <a:off x="7051480" y="2036758"/>
            <a:ext cx="4644221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Require local </a:t>
            </a:r>
            <a:r>
              <a:rPr lang="en-US" sz="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 Require all granted</a:t>
            </a:r>
          </a:p>
          <a:p>
            <a:pPr algn="ctr"/>
            <a:r>
              <a:rPr lang="en-US" sz="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Allow from local IP’s  Allow from any</a:t>
            </a:r>
            <a:endParaRPr lang="en-US" sz="1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Picture 2" descr="https://encrypted-tbn1.gstatic.com/images?q=tbn:ANd9GcQa0TJHn-soj3Kp-68fHvHF987Q66RUHwQRGun-iPalj45_xM6Y">
            <a:extLst>
              <a:ext uri="{FF2B5EF4-FFF2-40B4-BE49-F238E27FC236}">
                <a16:creationId xmlns:a16="http://schemas.microsoft.com/office/drawing/2014/main" id="{7B6CB9BD-BA52-9A43-E384-40787B584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4582" y="5300189"/>
            <a:ext cx="1398938" cy="93093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2971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AWStats</a:t>
            </a:r>
            <a:r>
              <a:rPr lang="en-US" dirty="0"/>
              <a:t> Installation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85384"/>
          </a:xfrm>
        </p:spPr>
        <p:txBody>
          <a:bodyPr>
            <a:normAutofit/>
          </a:bodyPr>
          <a:lstStyle/>
          <a:p>
            <a:r>
              <a:rPr lang="en-US" dirty="0"/>
              <a:t>Restart Apache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restart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httpd.service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Visit webpage</a:t>
            </a:r>
          </a:p>
          <a:p>
            <a:pPr lvl="1"/>
            <a:r>
              <a:rPr lang="en-US" dirty="0">
                <a:hlinkClick r:id="rId2"/>
              </a:rPr>
              <a:t>http://ecsc325-1##.cs.edinboro.edu/awstats/awstats.pl?config=localhost.localdomain</a:t>
            </a:r>
            <a:endParaRPr lang="en-US" dirty="0"/>
          </a:p>
          <a:p>
            <a:r>
              <a:rPr lang="en-US" dirty="0"/>
              <a:t>Visit your webpages a few times</a:t>
            </a:r>
          </a:p>
          <a:p>
            <a:pPr lvl="1"/>
            <a:r>
              <a:rPr lang="en-US" dirty="0"/>
              <a:t>##.megastuff.biz, 1##.megastuff.biz, 31##.megastuff.biz,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r>
              <a:rPr lang="en-US" dirty="0"/>
              <a:t>Update statistics</a:t>
            </a:r>
          </a:p>
          <a:p>
            <a:pPr lvl="1"/>
            <a:r>
              <a:rPr lang="en-US" dirty="0"/>
              <a:t>Run command: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/usr/share/awstats/wwwroot/cgi-bin/awstats.pl -config=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localhost.localdomain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-update</a:t>
            </a:r>
          </a:p>
          <a:p>
            <a:r>
              <a:rPr lang="en-US" dirty="0"/>
              <a:t>Refresh earlier webpage after updating statistics!</a:t>
            </a:r>
          </a:p>
          <a:p>
            <a:pPr lvl="1"/>
            <a:r>
              <a:rPr lang="en-US" dirty="0">
                <a:hlinkClick r:id="rId3"/>
              </a:rPr>
              <a:t>http://ecsc325-1##.cs.edinboro.edu/awstats/awstats.pl?config=localhost.localdomain</a:t>
            </a:r>
            <a:endParaRPr lang="en-US" dirty="0"/>
          </a:p>
        </p:txBody>
      </p:sp>
      <p:pic>
        <p:nvPicPr>
          <p:cNvPr id="5" name="Picture 2" descr="https://encrypted-tbn1.gstatic.com/images?q=tbn:ANd9GcQa0TJHn-soj3Kp-68fHvHF987Q66RUHwQRGun-iPalj45_xM6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4582" y="5300189"/>
            <a:ext cx="1398938" cy="93093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5010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AWStats</a:t>
            </a:r>
            <a:r>
              <a:rPr lang="en-US" dirty="0"/>
              <a:t> Installation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3"/>
            <a:ext cx="10685145" cy="4394811"/>
          </a:xfrm>
        </p:spPr>
        <p:txBody>
          <a:bodyPr>
            <a:normAutofit/>
          </a:bodyPr>
          <a:lstStyle/>
          <a:p>
            <a:r>
              <a:rPr lang="en-US" dirty="0"/>
              <a:t>Configure automatic statistic updates</a:t>
            </a:r>
          </a:p>
          <a:p>
            <a:pPr lvl="1"/>
            <a:r>
              <a:rPr lang="en-US" dirty="0"/>
              <a:t>Create a new </a:t>
            </a:r>
            <a:r>
              <a:rPr lang="en-US" dirty="0" err="1"/>
              <a:t>crontab</a:t>
            </a:r>
            <a:r>
              <a:rPr lang="en-US" dirty="0"/>
              <a:t> entry for root user:</a:t>
            </a:r>
          </a:p>
          <a:p>
            <a:pPr lvl="2"/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*/5 * * * * /usr/share/awstats/wwwroot/cgi-bin/awstats.pl -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config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localhost.localdomain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-update</a:t>
            </a:r>
          </a:p>
          <a:p>
            <a:pPr lvl="3"/>
            <a:r>
              <a:rPr lang="en-US" dirty="0">
                <a:cs typeface="Courier New" panose="02070309020205020404" pitchFamily="49" charset="0"/>
              </a:rPr>
              <a:t>This runs the command every 5 minutes as the root user</a:t>
            </a:r>
          </a:p>
          <a:p>
            <a:pPr lvl="3"/>
            <a:r>
              <a:rPr lang="en-US" dirty="0">
                <a:cs typeface="Courier New" panose="02070309020205020404" pitchFamily="49" charset="0"/>
                <a:hlinkClick r:id="rId2"/>
              </a:rPr>
              <a:t>https://en.wikipedia.org/wiki/Cron#Overview</a:t>
            </a:r>
            <a:endParaRPr lang="en-US" dirty="0">
              <a:cs typeface="Courier New" panose="02070309020205020404" pitchFamily="49" charset="0"/>
            </a:endParaRPr>
          </a:p>
          <a:p>
            <a:r>
              <a:rPr lang="en-US" dirty="0">
                <a:cs typeface="Courier New" panose="02070309020205020404" pitchFamily="49" charset="0"/>
              </a:rPr>
              <a:t>Creating crontab entry: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Command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crontab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-e </a:t>
            </a:r>
            <a:r>
              <a:rPr lang="en-US" dirty="0">
                <a:cs typeface="Courier New" panose="02070309020205020404" pitchFamily="49" charset="0"/>
              </a:rPr>
              <a:t>opens </a:t>
            </a:r>
            <a:r>
              <a:rPr lang="en-US" dirty="0" err="1">
                <a:cs typeface="Courier New" panose="02070309020205020404" pitchFamily="49" charset="0"/>
              </a:rPr>
              <a:t>crontab</a:t>
            </a:r>
            <a:r>
              <a:rPr lang="en-US" dirty="0">
                <a:cs typeface="Courier New" panose="02070309020205020404" pitchFamily="49" charset="0"/>
              </a:rPr>
              <a:t> editor</a:t>
            </a:r>
          </a:p>
          <a:p>
            <a:pPr lvl="1"/>
            <a:r>
              <a:rPr lang="en-US" dirty="0" err="1"/>
              <a:t>Crontab</a:t>
            </a:r>
            <a:r>
              <a:rPr lang="en-US" dirty="0"/>
              <a:t> editor opens using default editor - may be vi!</a:t>
            </a:r>
          </a:p>
          <a:p>
            <a:pPr lvl="1"/>
            <a:r>
              <a:rPr lang="en-US" dirty="0"/>
              <a:t>Change default editor to </a:t>
            </a:r>
            <a:r>
              <a:rPr lang="en-US" dirty="0" err="1"/>
              <a:t>nano</a:t>
            </a:r>
            <a:r>
              <a:rPr lang="en-US" dirty="0"/>
              <a:t> with following command: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export EDITOR="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nano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 lvl="2"/>
            <a:r>
              <a:rPr lang="en-US" dirty="0"/>
              <a:t>Only persists while logged in!</a:t>
            </a:r>
          </a:p>
          <a:p>
            <a:pPr lvl="2"/>
            <a:r>
              <a:rPr lang="en-US" dirty="0"/>
              <a:t>Add the export command to the end of your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~/.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bashrc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file to make permanent</a:t>
            </a:r>
          </a:p>
          <a:p>
            <a:pPr lvl="3"/>
            <a:r>
              <a:rPr lang="en-US" dirty="0"/>
              <a:t>Must be set per user!</a:t>
            </a:r>
          </a:p>
        </p:txBody>
      </p:sp>
      <p:pic>
        <p:nvPicPr>
          <p:cNvPr id="4" name="Picture 2" descr="https://encrypted-tbn1.gstatic.com/images?q=tbn:ANd9GcQa0TJHn-soj3Kp-68fHvHF987Q66RUHwQRGun-iPalj45_xM6Y">
            <a:extLst>
              <a:ext uri="{FF2B5EF4-FFF2-40B4-BE49-F238E27FC236}">
                <a16:creationId xmlns:a16="http://schemas.microsoft.com/office/drawing/2014/main" id="{4545D4A9-1CDF-3B4E-7635-5A1963108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4582" y="5300189"/>
            <a:ext cx="1398938" cy="93093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0942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IPTables</a:t>
            </a:r>
            <a:r>
              <a:rPr lang="en-US" altLang="en-US" dirty="0"/>
              <a:t> Examples - WWW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Allow any TCP packets coming in on port 80</a:t>
            </a:r>
          </a:p>
          <a:p>
            <a:pPr lvl="1"/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iptables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-A INPUT -p 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tcp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--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dport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80 -j ACCEPT</a:t>
            </a:r>
          </a:p>
          <a:p>
            <a:r>
              <a:rPr lang="en-US" altLang="en-US" dirty="0"/>
              <a:t>Restrict TCP traffic coming in on port 80 to unprivileged source ports</a:t>
            </a:r>
          </a:p>
          <a:p>
            <a:pPr lvl="1"/>
            <a:r>
              <a:rPr lang="en-US" altLang="en-US" dirty="0" err="1">
                <a:latin typeface="Courier New" panose="02070309020205020404" pitchFamily="49" charset="0"/>
                <a:cs typeface="Times New Roman" panose="02020603050405020304" pitchFamily="18" charset="0"/>
              </a:rPr>
              <a:t>iptables</a:t>
            </a:r>
            <a:r>
              <a:rPr lang="en-US" altLang="en-US" dirty="0">
                <a:latin typeface="Courier New" panose="02070309020205020404" pitchFamily="49" charset="0"/>
                <a:cs typeface="Times New Roman" panose="02020603050405020304" pitchFamily="18" charset="0"/>
              </a:rPr>
              <a:t> -A INPUT -p </a:t>
            </a:r>
            <a:r>
              <a:rPr lang="en-US" altLang="en-US" dirty="0" err="1">
                <a:latin typeface="Courier New" panose="02070309020205020404" pitchFamily="49" charset="0"/>
                <a:cs typeface="Times New Roman" panose="02020603050405020304" pitchFamily="18" charset="0"/>
              </a:rPr>
              <a:t>tcp</a:t>
            </a:r>
            <a:r>
              <a:rPr lang="en-US" altLang="en-US" dirty="0">
                <a:latin typeface="Courier New" panose="02070309020205020404" pitchFamily="49" charset="0"/>
                <a:cs typeface="Times New Roman" panose="02020603050405020304" pitchFamily="18" charset="0"/>
              </a:rPr>
              <a:t> --</a:t>
            </a:r>
            <a:r>
              <a:rPr lang="en-US" altLang="en-US" dirty="0" err="1">
                <a:latin typeface="Courier New" panose="02070309020205020404" pitchFamily="49" charset="0"/>
                <a:cs typeface="Times New Roman" panose="02020603050405020304" pitchFamily="18" charset="0"/>
              </a:rPr>
              <a:t>dport</a:t>
            </a:r>
            <a:r>
              <a:rPr lang="en-US" altLang="en-US" dirty="0">
                <a:latin typeface="Courier New" panose="02070309020205020404" pitchFamily="49" charset="0"/>
                <a:cs typeface="Times New Roman" panose="02020603050405020304" pitchFamily="18" charset="0"/>
              </a:rPr>
              <a:t> 80 --sport 1024:65535 -j ACCEPT</a:t>
            </a:r>
          </a:p>
          <a:p>
            <a:r>
              <a:rPr lang="en-US" altLang="en-US" dirty="0">
                <a:cs typeface="Times New Roman" panose="02020603050405020304" pitchFamily="18" charset="0"/>
              </a:rPr>
              <a:t>Restrict inbound port 80 TCP traffic to specific IP and network interface</a:t>
            </a:r>
            <a:endParaRPr lang="en-US" altLang="en-US" dirty="0"/>
          </a:p>
          <a:p>
            <a:pPr lvl="1"/>
            <a:r>
              <a:rPr lang="en-US" altLang="en-US" sz="1400" dirty="0" err="1">
                <a:latin typeface="Courier New" panose="02070309020205020404" pitchFamily="49" charset="0"/>
                <a:cs typeface="Times New Roman" panose="02020603050405020304" pitchFamily="18" charset="0"/>
              </a:rPr>
              <a:t>iptables</a:t>
            </a:r>
            <a:r>
              <a:rPr lang="en-US" altLang="en-US" sz="1400" dirty="0">
                <a:latin typeface="Courier New" panose="02070309020205020404" pitchFamily="49" charset="0"/>
                <a:cs typeface="Times New Roman" panose="02020603050405020304" pitchFamily="18" charset="0"/>
              </a:rPr>
              <a:t> -A INPUT -</a:t>
            </a:r>
            <a:r>
              <a:rPr lang="en-US" altLang="en-US" sz="1400" dirty="0" err="1">
                <a:latin typeface="Courier New" panose="02070309020205020404" pitchFamily="49" charset="0"/>
                <a:cs typeface="Times New Roman" panose="02020603050405020304" pitchFamily="18" charset="0"/>
              </a:rPr>
              <a:t>i</a:t>
            </a:r>
            <a:r>
              <a:rPr lang="en-US" altLang="en-US" sz="1400" dirty="0">
                <a:latin typeface="Courier New" panose="02070309020205020404" pitchFamily="49" charset="0"/>
                <a:cs typeface="Times New Roman" panose="02020603050405020304" pitchFamily="18" charset="0"/>
              </a:rPr>
              <a:t> eth0 -p </a:t>
            </a:r>
            <a:r>
              <a:rPr lang="en-US" altLang="en-US" sz="1400" dirty="0" err="1">
                <a:latin typeface="Courier New" panose="02070309020205020404" pitchFamily="49" charset="0"/>
                <a:cs typeface="Times New Roman" panose="02020603050405020304" pitchFamily="18" charset="0"/>
              </a:rPr>
              <a:t>tcp</a:t>
            </a:r>
            <a:r>
              <a:rPr lang="en-US" altLang="en-US" sz="1400" dirty="0">
                <a:latin typeface="Courier New" panose="02070309020205020404" pitchFamily="49" charset="0"/>
                <a:cs typeface="Times New Roman" panose="02020603050405020304" pitchFamily="18" charset="0"/>
              </a:rPr>
              <a:t> -d 192.168.1.10 --sport 1024:65535 --</a:t>
            </a:r>
            <a:r>
              <a:rPr lang="en-US" altLang="en-US" sz="1400" dirty="0" err="1">
                <a:latin typeface="Courier New" panose="02070309020205020404" pitchFamily="49" charset="0"/>
                <a:cs typeface="Times New Roman" panose="02020603050405020304" pitchFamily="18" charset="0"/>
              </a:rPr>
              <a:t>dport</a:t>
            </a:r>
            <a:r>
              <a:rPr lang="en-US" altLang="en-US" sz="1400" dirty="0">
                <a:latin typeface="Courier New" panose="02070309020205020404" pitchFamily="49" charset="0"/>
                <a:cs typeface="Times New Roman" panose="02020603050405020304" pitchFamily="18" charset="0"/>
              </a:rPr>
              <a:t> 80 -j ACCEPT</a:t>
            </a:r>
          </a:p>
          <a:p>
            <a:r>
              <a:rPr lang="en-US" altLang="en-US" dirty="0">
                <a:cs typeface="Times New Roman" panose="02020603050405020304" pitchFamily="18" charset="0"/>
              </a:rPr>
              <a:t>Allow outbound traffic to TCP port 80 from our server</a:t>
            </a:r>
          </a:p>
          <a:p>
            <a:pPr lvl="1"/>
            <a:r>
              <a:rPr lang="en-US" altLang="en-US" dirty="0" err="1">
                <a:latin typeface="Courier New" panose="02070309020205020404" pitchFamily="49" charset="0"/>
                <a:cs typeface="Times New Roman" panose="02020603050405020304" pitchFamily="18" charset="0"/>
              </a:rPr>
              <a:t>iptables</a:t>
            </a:r>
            <a:r>
              <a:rPr lang="en-US" altLang="en-US" dirty="0">
                <a:latin typeface="Courier New" panose="02070309020205020404" pitchFamily="49" charset="0"/>
                <a:cs typeface="Times New Roman" panose="02020603050405020304" pitchFamily="18" charset="0"/>
              </a:rPr>
              <a:t> -A OUTPUT -p </a:t>
            </a:r>
            <a:r>
              <a:rPr lang="en-US" altLang="en-US" dirty="0" err="1">
                <a:latin typeface="Courier New" panose="02070309020205020404" pitchFamily="49" charset="0"/>
                <a:cs typeface="Times New Roman" panose="02020603050405020304" pitchFamily="18" charset="0"/>
              </a:rPr>
              <a:t>tcp</a:t>
            </a:r>
            <a:r>
              <a:rPr lang="en-US" altLang="en-US" dirty="0">
                <a:latin typeface="Courier New" panose="02070309020205020404" pitchFamily="49" charset="0"/>
                <a:cs typeface="Times New Roman" panose="02020603050405020304" pitchFamily="18" charset="0"/>
              </a:rPr>
              <a:t> --</a:t>
            </a:r>
            <a:r>
              <a:rPr lang="en-US" altLang="en-US" dirty="0" err="1">
                <a:latin typeface="Courier New" panose="02070309020205020404" pitchFamily="49" charset="0"/>
                <a:cs typeface="Times New Roman" panose="02020603050405020304" pitchFamily="18" charset="0"/>
              </a:rPr>
              <a:t>dport</a:t>
            </a:r>
            <a:r>
              <a:rPr lang="en-US" altLang="en-US" dirty="0">
                <a:latin typeface="Courier New" panose="02070309020205020404" pitchFamily="49" charset="0"/>
                <a:cs typeface="Times New Roman" panose="02020603050405020304" pitchFamily="18" charset="0"/>
              </a:rPr>
              <a:t> 80 -j ACCEPT</a:t>
            </a:r>
          </a:p>
          <a:p>
            <a:r>
              <a:rPr lang="en-US" altLang="en-US" dirty="0">
                <a:cs typeface="Times New Roman" panose="02020603050405020304" pitchFamily="18" charset="0"/>
              </a:rPr>
              <a:t>Allow outbound traffic to UDP port 443 from our server</a:t>
            </a:r>
          </a:p>
          <a:p>
            <a:pPr lvl="1"/>
            <a:r>
              <a:rPr lang="en-US" altLang="en-US" dirty="0" err="1">
                <a:latin typeface="Courier New" panose="02070309020205020404" pitchFamily="49" charset="0"/>
                <a:cs typeface="Times New Roman" panose="02020603050405020304" pitchFamily="18" charset="0"/>
              </a:rPr>
              <a:t>iptables</a:t>
            </a:r>
            <a:r>
              <a:rPr lang="en-US" altLang="en-US" dirty="0">
                <a:latin typeface="Courier New" panose="02070309020205020404" pitchFamily="49" charset="0"/>
                <a:cs typeface="Times New Roman" panose="02020603050405020304" pitchFamily="18" charset="0"/>
              </a:rPr>
              <a:t> -A OUTPUT -p </a:t>
            </a:r>
            <a:r>
              <a:rPr lang="en-US" altLang="en-US" dirty="0" err="1">
                <a:latin typeface="Courier New" panose="02070309020205020404" pitchFamily="49" charset="0"/>
                <a:cs typeface="Times New Roman" panose="02020603050405020304" pitchFamily="18" charset="0"/>
              </a:rPr>
              <a:t>udp</a:t>
            </a:r>
            <a:r>
              <a:rPr lang="en-US" altLang="en-US" dirty="0">
                <a:latin typeface="Courier New" panose="02070309020205020404" pitchFamily="49" charset="0"/>
                <a:cs typeface="Times New Roman" panose="02020603050405020304" pitchFamily="18" charset="0"/>
              </a:rPr>
              <a:t> --</a:t>
            </a:r>
            <a:r>
              <a:rPr lang="en-US" altLang="en-US" dirty="0" err="1">
                <a:latin typeface="Courier New" panose="02070309020205020404" pitchFamily="49" charset="0"/>
                <a:cs typeface="Times New Roman" panose="02020603050405020304" pitchFamily="18" charset="0"/>
              </a:rPr>
              <a:t>dport</a:t>
            </a:r>
            <a:r>
              <a:rPr lang="en-US" altLang="en-US" dirty="0">
                <a:latin typeface="Courier New" panose="02070309020205020404" pitchFamily="49" charset="0"/>
                <a:cs typeface="Times New Roman" panose="02020603050405020304" pitchFamily="18" charset="0"/>
              </a:rPr>
              <a:t> 443 -j ACCEPT</a:t>
            </a:r>
          </a:p>
        </p:txBody>
      </p:sp>
      <p:pic>
        <p:nvPicPr>
          <p:cNvPr id="5" name="Picture 2" descr="http://www.fedsolutions.com/wp-content/uploads/2014/05/Windows_Firewall_Vista_icon.png">
            <a:extLst>
              <a:ext uri="{FF2B5EF4-FFF2-40B4-BE49-F238E27FC236}">
                <a16:creationId xmlns:a16="http://schemas.microsoft.com/office/drawing/2014/main" id="{1308F146-DEB3-419F-AE41-C453AC620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34000" y="4223210"/>
            <a:ext cx="1928690" cy="192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E769228-2A53-476F-9181-0D385504A542}"/>
              </a:ext>
            </a:extLst>
          </p:cNvPr>
          <p:cNvSpPr/>
          <p:nvPr/>
        </p:nvSpPr>
        <p:spPr>
          <a:xfrm rot="21402928">
            <a:off x="1610620" y="5476977"/>
            <a:ext cx="795698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We’re not using iptables commands!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A50E4E-BAF6-FC74-C77E-3C63FC7863D3}"/>
              </a:ext>
            </a:extLst>
          </p:cNvPr>
          <p:cNvSpPr/>
          <p:nvPr/>
        </p:nvSpPr>
        <p:spPr>
          <a:xfrm rot="283931">
            <a:off x="9457998" y="1987166"/>
            <a:ext cx="255230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Example!</a:t>
            </a:r>
          </a:p>
        </p:txBody>
      </p:sp>
    </p:spTree>
    <p:extLst>
      <p:ext uri="{BB962C8B-B14F-4D97-AF65-F5344CB8AC3E}">
        <p14:creationId xmlns:p14="http://schemas.microsoft.com/office/powerpoint/2010/main" val="2145541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Remaining Semester Topics*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3"/>
            <a:ext cx="4937760" cy="4451157"/>
          </a:xfrm>
        </p:spPr>
        <p:txBody>
          <a:bodyPr>
            <a:normAutofit/>
          </a:bodyPr>
          <a:lstStyle/>
          <a:p>
            <a:r>
              <a:rPr lang="en-US" sz="2400" dirty="0"/>
              <a:t>File Transfer Services</a:t>
            </a:r>
          </a:p>
          <a:p>
            <a:pPr lvl="1"/>
            <a:r>
              <a:rPr lang="en-US" sz="2000" dirty="0"/>
              <a:t>FTP</a:t>
            </a:r>
          </a:p>
          <a:p>
            <a:pPr lvl="1"/>
            <a:r>
              <a:rPr lang="en-US" sz="2000" dirty="0"/>
              <a:t>SCP, SFTP, </a:t>
            </a:r>
            <a:r>
              <a:rPr lang="en-US" sz="2000" dirty="0" err="1"/>
              <a:t>RSync</a:t>
            </a:r>
            <a:endParaRPr lang="en-US" sz="2000" dirty="0"/>
          </a:p>
          <a:p>
            <a:pPr lvl="1"/>
            <a:r>
              <a:rPr lang="en-US" sz="2000" dirty="0"/>
              <a:t>NFS, CIFS, SMB</a:t>
            </a:r>
          </a:p>
          <a:p>
            <a:r>
              <a:rPr lang="en-US" sz="2200" dirty="0"/>
              <a:t>Network Functions</a:t>
            </a:r>
          </a:p>
          <a:p>
            <a:r>
              <a:rPr lang="en-US" sz="2400" dirty="0"/>
              <a:t>Security</a:t>
            </a:r>
          </a:p>
          <a:p>
            <a:pPr lvl="1"/>
            <a:r>
              <a:rPr lang="en-US" sz="2000" dirty="0"/>
              <a:t>HTTP Authentication</a:t>
            </a:r>
          </a:p>
          <a:p>
            <a:pPr lvl="1"/>
            <a:r>
              <a:rPr lang="en-US" sz="2000" dirty="0"/>
              <a:t>HTTPS/SSL</a:t>
            </a:r>
          </a:p>
          <a:p>
            <a:pPr lvl="1"/>
            <a:r>
              <a:rPr lang="en-US" sz="2000" dirty="0"/>
              <a:t>Firewall</a:t>
            </a:r>
          </a:p>
          <a:p>
            <a:pPr lvl="1"/>
            <a:r>
              <a:rPr lang="en-US" sz="2000" dirty="0" err="1"/>
              <a:t>SELinux</a:t>
            </a:r>
            <a:endParaRPr lang="en-US" sz="2000" dirty="0"/>
          </a:p>
          <a:p>
            <a:pPr lvl="1"/>
            <a:r>
              <a:rPr lang="en-US" sz="2000" dirty="0"/>
              <a:t>Public Key Cryptography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4"/>
            <a:ext cx="5314950" cy="4525569"/>
          </a:xfrm>
        </p:spPr>
        <p:txBody>
          <a:bodyPr>
            <a:normAutofit/>
          </a:bodyPr>
          <a:lstStyle/>
          <a:p>
            <a:r>
              <a:rPr lang="en-US" sz="2400" dirty="0"/>
              <a:t>Monitoring</a:t>
            </a:r>
          </a:p>
          <a:p>
            <a:r>
              <a:rPr lang="en-US" sz="2400" dirty="0"/>
              <a:t>Backups</a:t>
            </a:r>
          </a:p>
          <a:p>
            <a:r>
              <a:rPr lang="en-US" sz="2400" dirty="0"/>
              <a:t>Performance Tuning</a:t>
            </a:r>
          </a:p>
          <a:p>
            <a:r>
              <a:rPr lang="en-US" sz="2400" dirty="0"/>
              <a:t>Cloud</a:t>
            </a:r>
          </a:p>
          <a:p>
            <a:r>
              <a:rPr lang="en-US" sz="2400" dirty="0"/>
              <a:t>Documentation and Config Management</a:t>
            </a:r>
          </a:p>
          <a:p>
            <a:r>
              <a:rPr lang="en-US" sz="2400" dirty="0"/>
              <a:t>Work Time?</a:t>
            </a:r>
          </a:p>
          <a:p>
            <a:r>
              <a:rPr lang="en-US" sz="2400" dirty="0"/>
              <a:t>Final Exam – April 29</a:t>
            </a:r>
            <a:r>
              <a:rPr lang="en-US" sz="2400" baseline="30000" dirty="0"/>
              <a:t>th</a:t>
            </a:r>
            <a:r>
              <a:rPr lang="en-US" sz="2400" dirty="0"/>
              <a:t>, 2025</a:t>
            </a:r>
          </a:p>
          <a:p>
            <a:r>
              <a:rPr lang="en-US" dirty="0"/>
              <a:t>* Exact topics may change</a:t>
            </a:r>
          </a:p>
        </p:txBody>
      </p:sp>
    </p:spTree>
    <p:extLst>
      <p:ext uri="{BB962C8B-B14F-4D97-AF65-F5344CB8AC3E}">
        <p14:creationId xmlns:p14="http://schemas.microsoft.com/office/powerpoint/2010/main" val="38678027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IPTables</a:t>
            </a:r>
            <a:r>
              <a:rPr lang="en-US" altLang="en-US" dirty="0"/>
              <a:t> Examples - SSH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526491"/>
          </a:xfrm>
        </p:spPr>
        <p:txBody>
          <a:bodyPr>
            <a:normAutofit/>
          </a:bodyPr>
          <a:lstStyle/>
          <a:p>
            <a:r>
              <a:rPr lang="en-US" altLang="en-US" dirty="0"/>
              <a:t>SSH uses port TCP 22</a:t>
            </a:r>
          </a:p>
          <a:p>
            <a:r>
              <a:rPr lang="en-US" altLang="en-US" dirty="0"/>
              <a:t>Input rules for SSH Servers:</a:t>
            </a:r>
          </a:p>
          <a:p>
            <a:pPr lvl="1"/>
            <a:r>
              <a:rPr lang="en-US" altLang="en-US" dirty="0" err="1">
                <a:latin typeface="Courier New" panose="02070309020205020404" pitchFamily="49" charset="0"/>
                <a:cs typeface="Times New Roman" panose="02020603050405020304" pitchFamily="18" charset="0"/>
              </a:rPr>
              <a:t>iptables</a:t>
            </a:r>
            <a:r>
              <a:rPr lang="en-US" altLang="en-US" dirty="0">
                <a:latin typeface="Courier New" panose="02070309020205020404" pitchFamily="49" charset="0"/>
                <a:cs typeface="Times New Roman" panose="02020603050405020304" pitchFamily="18" charset="0"/>
              </a:rPr>
              <a:t> -A INPUT -p </a:t>
            </a:r>
            <a:r>
              <a:rPr lang="en-US" altLang="en-US" dirty="0" err="1">
                <a:latin typeface="Courier New" panose="02070309020205020404" pitchFamily="49" charset="0"/>
                <a:cs typeface="Times New Roman" panose="02020603050405020304" pitchFamily="18" charset="0"/>
              </a:rPr>
              <a:t>tcp</a:t>
            </a:r>
            <a:r>
              <a:rPr lang="en-US" altLang="en-US" dirty="0">
                <a:latin typeface="Courier New" panose="02070309020205020404" pitchFamily="49" charset="0"/>
                <a:cs typeface="Times New Roman" panose="02020603050405020304" pitchFamily="18" charset="0"/>
              </a:rPr>
              <a:t> --</a:t>
            </a:r>
            <a:r>
              <a:rPr lang="en-US" altLang="en-US" dirty="0" err="1">
                <a:latin typeface="Courier New" panose="02070309020205020404" pitchFamily="49" charset="0"/>
                <a:cs typeface="Times New Roman" panose="02020603050405020304" pitchFamily="18" charset="0"/>
              </a:rPr>
              <a:t>dport</a:t>
            </a:r>
            <a:r>
              <a:rPr lang="en-US" altLang="en-US" dirty="0">
                <a:latin typeface="Courier New" panose="02070309020205020404" pitchFamily="49" charset="0"/>
                <a:cs typeface="Times New Roman" panose="02020603050405020304" pitchFamily="18" charset="0"/>
              </a:rPr>
              <a:t> 22 -j ACCEPT</a:t>
            </a:r>
          </a:p>
          <a:p>
            <a:r>
              <a:rPr lang="en-US" altLang="en-US" dirty="0">
                <a:cs typeface="Times New Roman" panose="02020603050405020304" pitchFamily="18" charset="0"/>
              </a:rPr>
              <a:t>Output rules for SSH Connections:</a:t>
            </a:r>
          </a:p>
          <a:p>
            <a:pPr lvl="1"/>
            <a:r>
              <a:rPr lang="en-US" altLang="en-US" dirty="0">
                <a:latin typeface="Courier New" panose="02070309020205020404" pitchFamily="49" charset="0"/>
                <a:cs typeface="Times New Roman" panose="02020603050405020304" pitchFamily="18" charset="0"/>
              </a:rPr>
              <a:t>iptables -A OUTPUT -p </a:t>
            </a:r>
            <a:r>
              <a:rPr lang="en-US" altLang="en-US" dirty="0" err="1">
                <a:latin typeface="Courier New" panose="02070309020205020404" pitchFamily="49" charset="0"/>
                <a:cs typeface="Times New Roman" panose="02020603050405020304" pitchFamily="18" charset="0"/>
              </a:rPr>
              <a:t>tcp</a:t>
            </a:r>
            <a:r>
              <a:rPr lang="en-US" altLang="en-US" dirty="0">
                <a:latin typeface="Courier New" panose="02070309020205020404" pitchFamily="49" charset="0"/>
                <a:cs typeface="Times New Roman" panose="02020603050405020304" pitchFamily="18" charset="0"/>
              </a:rPr>
              <a:t> --</a:t>
            </a:r>
            <a:r>
              <a:rPr lang="en-US" altLang="en-US" dirty="0" err="1">
                <a:latin typeface="Courier New" panose="02070309020205020404" pitchFamily="49" charset="0"/>
                <a:cs typeface="Times New Roman" panose="02020603050405020304" pitchFamily="18" charset="0"/>
              </a:rPr>
              <a:t>dport</a:t>
            </a:r>
            <a:r>
              <a:rPr lang="en-US" altLang="en-US" dirty="0">
                <a:latin typeface="Courier New" panose="02070309020205020404" pitchFamily="49" charset="0"/>
                <a:cs typeface="Times New Roman" panose="02020603050405020304" pitchFamily="18" charset="0"/>
              </a:rPr>
              <a:t> 22 -j ACCEPT</a:t>
            </a:r>
          </a:p>
          <a:p>
            <a:r>
              <a:rPr lang="en-US" altLang="en-US" dirty="0">
                <a:cs typeface="Times New Roman" panose="02020603050405020304" pitchFamily="18" charset="0"/>
              </a:rPr>
              <a:t>Rules can potentially be more complex/restrictive</a:t>
            </a:r>
          </a:p>
          <a:p>
            <a:pPr lvl="1"/>
            <a:r>
              <a:rPr lang="en-US" altLang="en-US" sz="1400" dirty="0">
                <a:latin typeface="Courier New" panose="02070309020205020404" pitchFamily="49" charset="0"/>
                <a:cs typeface="Times New Roman" panose="02020603050405020304" pitchFamily="18" charset="0"/>
              </a:rPr>
              <a:t>iptables -A OUTPUT -o eth0 -p </a:t>
            </a:r>
            <a:r>
              <a:rPr lang="en-US" altLang="en-US" sz="1400" dirty="0" err="1">
                <a:latin typeface="Courier New" panose="02070309020205020404" pitchFamily="49" charset="0"/>
                <a:cs typeface="Times New Roman" panose="02020603050405020304" pitchFamily="18" charset="0"/>
              </a:rPr>
              <a:t>tcp</a:t>
            </a:r>
            <a:r>
              <a:rPr lang="en-US" altLang="en-US" sz="1400" dirty="0">
                <a:latin typeface="Courier New" panose="02070309020205020404" pitchFamily="49" charset="0"/>
                <a:cs typeface="Times New Roman" panose="02020603050405020304" pitchFamily="18" charset="0"/>
              </a:rPr>
              <a:t> -s 192.168.0.1 --</a:t>
            </a:r>
            <a:r>
              <a:rPr lang="en-US" altLang="en-US" sz="1400" dirty="0" err="1">
                <a:latin typeface="Courier New" panose="02070309020205020404" pitchFamily="49" charset="0"/>
                <a:cs typeface="Times New Roman" panose="02020603050405020304" pitchFamily="18" charset="0"/>
              </a:rPr>
              <a:t>dport</a:t>
            </a:r>
            <a:r>
              <a:rPr lang="en-US" altLang="en-US" sz="1400" dirty="0">
                <a:latin typeface="Courier New" panose="02070309020205020404" pitchFamily="49" charset="0"/>
                <a:cs typeface="Times New Roman" panose="02020603050405020304" pitchFamily="18" charset="0"/>
              </a:rPr>
              <a:t> 22 --sport 1024:65535 -j ACCEPT</a:t>
            </a:r>
          </a:p>
          <a:p>
            <a:pPr lvl="2"/>
            <a:r>
              <a:rPr lang="en-US" altLang="en-US" sz="1200" dirty="0">
                <a:cs typeface="Times New Roman" panose="02020603050405020304" pitchFamily="18" charset="0"/>
              </a:rPr>
              <a:t>Only allow traffic from 192.168.0.1</a:t>
            </a:r>
          </a:p>
          <a:p>
            <a:pPr lvl="2"/>
            <a:r>
              <a:rPr lang="en-US" altLang="en-US" sz="1200" dirty="0">
                <a:cs typeface="Times New Roman" panose="02020603050405020304" pitchFamily="18" charset="0"/>
              </a:rPr>
              <a:t>Only accept on interface eth0</a:t>
            </a:r>
          </a:p>
          <a:p>
            <a:pPr lvl="2"/>
            <a:r>
              <a:rPr lang="en-US" altLang="en-US" sz="1200" dirty="0">
                <a:cs typeface="Times New Roman" panose="02020603050405020304" pitchFamily="18" charset="0"/>
              </a:rPr>
              <a:t>Only accept to destination port 22</a:t>
            </a:r>
          </a:p>
          <a:p>
            <a:pPr lvl="2"/>
            <a:r>
              <a:rPr lang="en-US" altLang="en-US" sz="1200" dirty="0">
                <a:cs typeface="Times New Roman" panose="02020603050405020304" pitchFamily="18" charset="0"/>
              </a:rPr>
              <a:t>Only accept from source port range 1024-65535</a:t>
            </a:r>
            <a:endParaRPr lang="en-US" altLang="en-US" sz="1200" dirty="0"/>
          </a:p>
        </p:txBody>
      </p:sp>
      <p:pic>
        <p:nvPicPr>
          <p:cNvPr id="4" name="Picture 2" descr="http://www.fedsolutions.com/wp-content/uploads/2014/05/Windows_Firewall_Vista_icon.png">
            <a:extLst>
              <a:ext uri="{FF2B5EF4-FFF2-40B4-BE49-F238E27FC236}">
                <a16:creationId xmlns:a16="http://schemas.microsoft.com/office/drawing/2014/main" id="{E0BDCBF8-5241-40D3-B373-31E48D887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34000" y="4223210"/>
            <a:ext cx="1928690" cy="192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64F6C75-4AA5-496E-9B14-DAA6755EA332}"/>
              </a:ext>
            </a:extLst>
          </p:cNvPr>
          <p:cNvSpPr/>
          <p:nvPr/>
        </p:nvSpPr>
        <p:spPr>
          <a:xfrm rot="21402928">
            <a:off x="1610620" y="5476977"/>
            <a:ext cx="795698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We’re not using iptables commands!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D5FEE-E51D-89A8-C3CD-175CDF9DDC9E}"/>
              </a:ext>
            </a:extLst>
          </p:cNvPr>
          <p:cNvSpPr/>
          <p:nvPr/>
        </p:nvSpPr>
        <p:spPr>
          <a:xfrm rot="283931">
            <a:off x="9457998" y="1987166"/>
            <a:ext cx="255230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Example!</a:t>
            </a:r>
          </a:p>
        </p:txBody>
      </p:sp>
    </p:spTree>
    <p:extLst>
      <p:ext uri="{BB962C8B-B14F-4D97-AF65-F5344CB8AC3E}">
        <p14:creationId xmlns:p14="http://schemas.microsoft.com/office/powerpoint/2010/main" val="27665299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Firewall Configuration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93141"/>
          </a:xfrm>
        </p:spPr>
        <p:txBody>
          <a:bodyPr>
            <a:normAutofit/>
          </a:bodyPr>
          <a:lstStyle/>
          <a:p>
            <a:r>
              <a:rPr lang="en-US" dirty="0" err="1"/>
              <a:t>FirewallD</a:t>
            </a:r>
            <a:endParaRPr lang="en-US" dirty="0"/>
          </a:p>
          <a:p>
            <a:pPr lvl="1"/>
            <a:r>
              <a:rPr lang="en-US" dirty="0"/>
              <a:t>Front-end controller for </a:t>
            </a:r>
            <a:r>
              <a:rPr lang="en-US" dirty="0" err="1"/>
              <a:t>iptables</a:t>
            </a:r>
            <a:r>
              <a:rPr lang="en-US" dirty="0"/>
              <a:t>, used to implement persistent network traffic rules</a:t>
            </a:r>
          </a:p>
          <a:p>
            <a:pPr lvl="1"/>
            <a:r>
              <a:rPr lang="en-US" dirty="0"/>
              <a:t>Command line and graphical interfaces available</a:t>
            </a:r>
          </a:p>
          <a:p>
            <a:pPr lvl="1"/>
            <a:r>
              <a:rPr lang="en-US" dirty="0"/>
              <a:t>Rules can be added/removed/modified without interfering with current network traffic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firewall-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cmd</a:t>
            </a:r>
            <a:r>
              <a:rPr lang="en-US" dirty="0"/>
              <a:t> command used to modify firewall rules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firewall-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--get-default-zone</a:t>
            </a:r>
          </a:p>
          <a:p>
            <a:pPr lvl="3"/>
            <a:r>
              <a:rPr lang="en-US" dirty="0">
                <a:cs typeface="Courier New" panose="02070309020205020404" pitchFamily="49" charset="0"/>
              </a:rPr>
              <a:t>What zone is currently being used by default</a:t>
            </a:r>
          </a:p>
          <a:p>
            <a:pPr lvl="3"/>
            <a:r>
              <a:rPr lang="en-US" dirty="0">
                <a:cs typeface="Courier New" panose="02070309020205020404" pitchFamily="49" charset="0"/>
              </a:rPr>
              <a:t>Different zones can be applied to different interfaces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firewall-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--get-active-zones</a:t>
            </a:r>
          </a:p>
          <a:p>
            <a:pPr lvl="3"/>
            <a:r>
              <a:rPr lang="en-US" dirty="0">
                <a:cs typeface="Courier New" panose="02070309020205020404" pitchFamily="49" charset="0"/>
              </a:rPr>
              <a:t>What zones are currently active on what interfaces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firewall-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--zone=public --list-all</a:t>
            </a:r>
          </a:p>
          <a:p>
            <a:pPr lvl="3"/>
            <a:r>
              <a:rPr lang="en-US" dirty="0">
                <a:cs typeface="Courier New" panose="02070309020205020404" pitchFamily="49" charset="0"/>
              </a:rPr>
              <a:t>What rules are currently configured in the firewall</a:t>
            </a:r>
          </a:p>
          <a:p>
            <a:pPr lvl="2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Picture 2" descr="http://www.fedsolutions.com/wp-content/uploads/2014/05/Windows_Firewall_Vista_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34000" y="4223210"/>
            <a:ext cx="1928690" cy="192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0C4526E-0EC3-7893-A7EF-C6CB1EA83DB4}"/>
              </a:ext>
            </a:extLst>
          </p:cNvPr>
          <p:cNvSpPr/>
          <p:nvPr/>
        </p:nvSpPr>
        <p:spPr>
          <a:xfrm rot="283931">
            <a:off x="9457998" y="1987166"/>
            <a:ext cx="255230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Example!</a:t>
            </a:r>
          </a:p>
        </p:txBody>
      </p:sp>
    </p:spTree>
    <p:extLst>
      <p:ext uri="{BB962C8B-B14F-4D97-AF65-F5344CB8AC3E}">
        <p14:creationId xmlns:p14="http://schemas.microsoft.com/office/powerpoint/2010/main" val="39668433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Firewall Configuration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8706596" cy="4516966"/>
          </a:xfrm>
        </p:spPr>
        <p:txBody>
          <a:bodyPr>
            <a:normAutofit/>
          </a:bodyPr>
          <a:lstStyle/>
          <a:p>
            <a:r>
              <a:rPr lang="en-US" dirty="0" err="1"/>
              <a:t>FirewallD</a:t>
            </a:r>
            <a:endParaRPr lang="en-US" dirty="0"/>
          </a:p>
          <a:p>
            <a:pPr lvl="1"/>
            <a:r>
              <a:rPr lang="en-US" dirty="0"/>
              <a:t>Front-end controller for </a:t>
            </a:r>
            <a:r>
              <a:rPr lang="en-US" dirty="0" err="1"/>
              <a:t>iptables</a:t>
            </a:r>
            <a:r>
              <a:rPr lang="en-US" dirty="0"/>
              <a:t>, used to implement persistent network traffic rules</a:t>
            </a:r>
          </a:p>
          <a:p>
            <a:pPr lvl="1"/>
            <a:r>
              <a:rPr lang="en-US" dirty="0"/>
              <a:t>Command line and graphical interfaces available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firewall-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cmd</a:t>
            </a:r>
            <a:r>
              <a:rPr lang="en-US" dirty="0"/>
              <a:t> command used to modify firewall rules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firewall-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--zone=public --add-service=http</a:t>
            </a:r>
          </a:p>
          <a:p>
            <a:pPr lvl="3"/>
            <a:r>
              <a:rPr lang="en-US" dirty="0">
                <a:cs typeface="Courier New" panose="02070309020205020404" pitchFamily="49" charset="0"/>
              </a:rPr>
              <a:t>Allow http traffic to the runtime configuration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firewall-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--zone=public --add-service=http --permanent</a:t>
            </a:r>
          </a:p>
          <a:p>
            <a:pPr lvl="3"/>
            <a:r>
              <a:rPr lang="en-US" dirty="0">
                <a:cs typeface="Courier New" panose="02070309020205020404" pitchFamily="49" charset="0"/>
              </a:rPr>
              <a:t>Allow http traffic to the permanent configuration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firewall-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--zone=public --add-port=8080/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tcp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firewall-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--zone=public --add-port=8080/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tcp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--permanent</a:t>
            </a:r>
          </a:p>
          <a:p>
            <a:pPr lvl="3"/>
            <a:r>
              <a:rPr lang="en-US" dirty="0">
                <a:cs typeface="Courier New" panose="02070309020205020404" pitchFamily="49" charset="0"/>
              </a:rPr>
              <a:t>Allow traffic to TCP port 8080 from any host, runtime and permanent configs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Rich Rules can be created for more advanced traffic control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firewall-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--zone=public --add-rich-rule 'rule family="ipv4" source address="192.168.0.0/24" port port=12345 protocol=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udp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accept' --permanent</a:t>
            </a:r>
          </a:p>
          <a:p>
            <a:pPr lvl="3"/>
            <a:r>
              <a:rPr lang="en-US" dirty="0">
                <a:cs typeface="Courier New" panose="02070309020205020404" pitchFamily="49" charset="0"/>
              </a:rPr>
              <a:t>The above command is all one line…</a:t>
            </a:r>
          </a:p>
        </p:txBody>
      </p:sp>
      <p:pic>
        <p:nvPicPr>
          <p:cNvPr id="5" name="Picture 2" descr="http://www.fedsolutions.com/wp-content/uploads/2014/05/Windows_Firewall_Vista_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34000" y="4223210"/>
            <a:ext cx="1928690" cy="192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311976B-4674-2196-F500-913A688D0680}"/>
              </a:ext>
            </a:extLst>
          </p:cNvPr>
          <p:cNvSpPr/>
          <p:nvPr/>
        </p:nvSpPr>
        <p:spPr>
          <a:xfrm rot="283931">
            <a:off x="9457998" y="1987166"/>
            <a:ext cx="255230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Example!</a:t>
            </a:r>
          </a:p>
        </p:txBody>
      </p:sp>
    </p:spTree>
    <p:extLst>
      <p:ext uri="{BB962C8B-B14F-4D97-AF65-F5344CB8AC3E}">
        <p14:creationId xmlns:p14="http://schemas.microsoft.com/office/powerpoint/2010/main" val="34592544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11 Checklist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583642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AWStats</a:t>
            </a:r>
            <a:r>
              <a:rPr lang="en-US" dirty="0"/>
              <a:t> should be installed and have:</a:t>
            </a:r>
          </a:p>
          <a:p>
            <a:pPr lvl="1"/>
            <a:r>
              <a:rPr lang="en-US" dirty="0" err="1"/>
              <a:t>Config</a:t>
            </a:r>
            <a:r>
              <a:rPr lang="en-US" dirty="0"/>
              <a:t> file at /</a:t>
            </a:r>
            <a:r>
              <a:rPr lang="en-US" dirty="0" err="1"/>
              <a:t>etc</a:t>
            </a:r>
            <a:r>
              <a:rPr lang="en-US" dirty="0"/>
              <a:t>/</a:t>
            </a:r>
            <a:r>
              <a:rPr lang="en-US" dirty="0" err="1"/>
              <a:t>httpd</a:t>
            </a:r>
            <a:r>
              <a:rPr lang="en-US" dirty="0"/>
              <a:t>/</a:t>
            </a:r>
            <a:r>
              <a:rPr lang="en-US" dirty="0" err="1"/>
              <a:t>conf.d</a:t>
            </a:r>
            <a:r>
              <a:rPr lang="en-US" dirty="0"/>
              <a:t>/</a:t>
            </a:r>
            <a:r>
              <a:rPr lang="en-US" dirty="0" err="1"/>
              <a:t>awstats.conf</a:t>
            </a:r>
            <a:endParaRPr lang="en-US" dirty="0"/>
          </a:p>
          <a:p>
            <a:pPr lvl="1"/>
            <a:r>
              <a:rPr lang="en-US" dirty="0" err="1"/>
              <a:t>Crontab</a:t>
            </a:r>
            <a:r>
              <a:rPr lang="en-US" dirty="0"/>
              <a:t> entry for root user</a:t>
            </a:r>
          </a:p>
          <a:p>
            <a:pPr lvl="1"/>
            <a:r>
              <a:rPr lang="en-US" dirty="0"/>
              <a:t>Respond to webpage queries</a:t>
            </a:r>
          </a:p>
          <a:p>
            <a:r>
              <a:rPr lang="en-US" dirty="0"/>
              <a:t>Read assignment 11 and run assignment 11 check script</a:t>
            </a:r>
          </a:p>
          <a:p>
            <a:pPr lvl="1"/>
            <a:r>
              <a:rPr lang="en-US" dirty="0">
                <a:hlinkClick r:id="rId2"/>
              </a:rPr>
              <a:t>http://jpatalon.cs.edinboro.edu/ecsc325/Assignment%2011.pdf</a:t>
            </a:r>
            <a:endParaRPr lang="en-US" dirty="0"/>
          </a:p>
          <a:p>
            <a:pPr lvl="1"/>
            <a:r>
              <a:rPr lang="en-US" u="sng" dirty="0">
                <a:hlinkClick r:id="rId3"/>
              </a:rPr>
              <a:t>http://jpatalon.cs.edinboro.edu/ecsc325/classfiles/assignment11check.sh</a:t>
            </a:r>
            <a:endParaRPr lang="en-US" dirty="0"/>
          </a:p>
          <a:p>
            <a:pPr lvl="1"/>
            <a:r>
              <a:rPr lang="en-US" dirty="0"/>
              <a:t>Don’t forget to set script executable before running!</a:t>
            </a:r>
          </a:p>
          <a:p>
            <a:pPr lvl="1"/>
            <a:r>
              <a:rPr lang="en-US" dirty="0"/>
              <a:t>Documentation!</a:t>
            </a:r>
          </a:p>
          <a:p>
            <a:r>
              <a:rPr lang="en-US" dirty="0"/>
              <a:t>Parts of this assignment - 45 Points</a:t>
            </a:r>
          </a:p>
          <a:p>
            <a:pPr lvl="1"/>
            <a:r>
              <a:rPr lang="en-US" dirty="0" err="1"/>
              <a:t>AWStats</a:t>
            </a:r>
            <a:r>
              <a:rPr lang="en-US" dirty="0"/>
              <a:t> </a:t>
            </a:r>
            <a:r>
              <a:rPr lang="en-US" dirty="0" err="1"/>
              <a:t>configs</a:t>
            </a:r>
            <a:endParaRPr lang="en-US" dirty="0"/>
          </a:p>
          <a:p>
            <a:pPr lvl="1"/>
            <a:r>
              <a:rPr lang="en-US" dirty="0"/>
              <a:t>Backups of web files and WordPress database</a:t>
            </a:r>
          </a:p>
          <a:p>
            <a:pPr lvl="1"/>
            <a:r>
              <a:rPr lang="en-US" dirty="0"/>
              <a:t>MariaDB configuration optimization updates</a:t>
            </a:r>
          </a:p>
          <a:p>
            <a:pPr lvl="1"/>
            <a:r>
              <a:rPr lang="en-US" dirty="0"/>
              <a:t>System updates and reboot!</a:t>
            </a:r>
          </a:p>
        </p:txBody>
      </p:sp>
      <p:pic>
        <p:nvPicPr>
          <p:cNvPr id="15362" name="Picture 2" descr="http://www.afj.org/wp-content/uploads/2015/10/check_box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550" y="3857414"/>
            <a:ext cx="2457450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5758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Hosts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5120642" cy="4419758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hlinkClick r:id="rId3"/>
              </a:rPr>
              <a:t>http://ecsc325-1##.cs.edinboro.edu</a:t>
            </a:r>
            <a:r>
              <a:rPr lang="en-US" dirty="0"/>
              <a:t>, </a:t>
            </a:r>
            <a:r>
              <a:rPr lang="en-US" dirty="0">
                <a:hlinkClick r:id="rId4"/>
              </a:rPr>
              <a:t>http://147.64.243.1##</a:t>
            </a:r>
            <a:endParaRPr lang="en-US" dirty="0"/>
          </a:p>
          <a:p>
            <a:pPr lvl="1"/>
            <a:r>
              <a:rPr lang="en-US" dirty="0"/>
              <a:t>PHP Info</a:t>
            </a:r>
          </a:p>
          <a:p>
            <a:r>
              <a:rPr lang="en-US" dirty="0">
                <a:hlinkClick r:id="rId5"/>
              </a:rPr>
              <a:t>http://ecsc325-1##.cs.edinboro.edu/phpmyadmin</a:t>
            </a:r>
            <a:r>
              <a:rPr lang="en-US" dirty="0"/>
              <a:t>, </a:t>
            </a:r>
            <a:r>
              <a:rPr lang="en-US" dirty="0">
                <a:hlinkClick r:id="rId6"/>
              </a:rPr>
              <a:t>http://147.64.243.1##/phpmyadmin</a:t>
            </a:r>
            <a:endParaRPr lang="en-US" dirty="0"/>
          </a:p>
          <a:p>
            <a:pPr lvl="1"/>
            <a:r>
              <a:rPr lang="en-US" dirty="0" err="1"/>
              <a:t>phyMyAdmin</a:t>
            </a:r>
            <a:r>
              <a:rPr lang="en-US" dirty="0"/>
              <a:t> Website</a:t>
            </a:r>
          </a:p>
          <a:p>
            <a:r>
              <a:rPr lang="en-US" dirty="0">
                <a:hlinkClick r:id="rId7"/>
              </a:rPr>
              <a:t>http://1##.megastuff.biz/temp/temp.php</a:t>
            </a:r>
            <a:endParaRPr lang="en-US" dirty="0"/>
          </a:p>
          <a:p>
            <a:pPr lvl="1"/>
            <a:r>
              <a:rPr lang="en-US" dirty="0"/>
              <a:t>Temperature Graph Website</a:t>
            </a:r>
          </a:p>
          <a:p>
            <a:r>
              <a:rPr lang="en-US" dirty="0">
                <a:hlinkClick r:id="rId8"/>
              </a:rPr>
              <a:t>http://31##.megastuff.biz</a:t>
            </a:r>
            <a:endParaRPr lang="en-US" dirty="0"/>
          </a:p>
          <a:p>
            <a:pPr lvl="1"/>
            <a:r>
              <a:rPr lang="en-US" dirty="0"/>
              <a:t>index.html: Hello </a:t>
            </a:r>
            <a:r>
              <a:rPr lang="en-US" dirty="0" err="1"/>
              <a:t>Megastuff</a:t>
            </a:r>
            <a:r>
              <a:rPr lang="en-US" dirty="0"/>
              <a:t> Website</a:t>
            </a:r>
          </a:p>
          <a:p>
            <a:r>
              <a:rPr lang="en-US" dirty="0">
                <a:hlinkClick r:id="rId9" invalidUrl="http://##.megastuff.biz"/>
              </a:rPr>
              <a:t>http://##.megastuff.biz</a:t>
            </a:r>
            <a:endParaRPr lang="en-US" dirty="0"/>
          </a:p>
          <a:p>
            <a:pPr lvl="1"/>
            <a:r>
              <a:rPr lang="en-US" dirty="0"/>
              <a:t>TBD: Testing 123…</a:t>
            </a:r>
          </a:p>
          <a:p>
            <a:r>
              <a:rPr lang="en-US" dirty="0">
                <a:hlinkClick r:id="rId10"/>
              </a:rPr>
              <a:t>http://1##.megastuff.biz</a:t>
            </a:r>
            <a:endParaRPr lang="en-US" dirty="0"/>
          </a:p>
          <a:p>
            <a:pPr lvl="1"/>
            <a:r>
              <a:rPr lang="en-US" dirty="0"/>
              <a:t>TBD: Testing 123…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5974080" cy="4023360"/>
          </a:xfrm>
        </p:spPr>
        <p:txBody>
          <a:bodyPr>
            <a:normAutofit fontScale="92500" lnSpcReduction="20000"/>
          </a:bodyPr>
          <a:lstStyle/>
          <a:p>
            <a:r>
              <a:rPr lang="en-US" strike="sngStrike" dirty="0">
                <a:hlinkClick r:id="rId11"/>
              </a:rPr>
              <a:t>http://ecsc325-1##.cs.Edinboro.edu/squirrelmail</a:t>
            </a:r>
            <a:endParaRPr lang="en-US" strike="sngStrike" dirty="0"/>
          </a:p>
          <a:p>
            <a:pPr lvl="1"/>
            <a:r>
              <a:rPr lang="en-US" strike="sngStrike" dirty="0" err="1"/>
              <a:t>Squirrelmail</a:t>
            </a:r>
            <a:r>
              <a:rPr lang="en-US" strike="sngStrike" dirty="0"/>
              <a:t> website</a:t>
            </a:r>
          </a:p>
          <a:p>
            <a:r>
              <a:rPr lang="en-US" dirty="0">
                <a:hlinkClick r:id="rId12"/>
              </a:rPr>
              <a:t>http://roundcube.##.megastuff.biz</a:t>
            </a:r>
            <a:endParaRPr lang="en-US" dirty="0"/>
          </a:p>
          <a:p>
            <a:pPr lvl="1"/>
            <a:r>
              <a:rPr lang="en-US" dirty="0" err="1"/>
              <a:t>Roundcube</a:t>
            </a:r>
            <a:r>
              <a:rPr lang="en-US" dirty="0"/>
              <a:t> webmail</a:t>
            </a:r>
          </a:p>
          <a:p>
            <a:r>
              <a:rPr lang="en-US" dirty="0">
                <a:hlinkClick r:id="rId13"/>
              </a:rPr>
              <a:t>http://1##.ultrastuff.net</a:t>
            </a:r>
            <a:endParaRPr lang="en-US" dirty="0"/>
          </a:p>
          <a:p>
            <a:pPr lvl="1"/>
            <a:r>
              <a:rPr lang="en-US" dirty="0"/>
              <a:t>Ultra Modern Template Website</a:t>
            </a:r>
          </a:p>
          <a:p>
            <a:r>
              <a:rPr lang="en-US" dirty="0">
                <a:hlinkClick r:id="rId14"/>
              </a:rPr>
              <a:t>http://31##.ultrastuff.net</a:t>
            </a:r>
            <a:endParaRPr lang="en-US" dirty="0"/>
          </a:p>
          <a:p>
            <a:pPr lvl="1"/>
            <a:r>
              <a:rPr lang="en-US" dirty="0"/>
              <a:t>WordPress Website</a:t>
            </a:r>
          </a:p>
          <a:p>
            <a:r>
              <a:rPr lang="en-US" strike="sngStrike" dirty="0">
                <a:hlinkClick r:id="rId15"/>
              </a:rPr>
              <a:t>https://ecsc325-1##.cs.edinboro.edu/private</a:t>
            </a:r>
            <a:endParaRPr lang="en-US" strike="sngStrike" dirty="0"/>
          </a:p>
          <a:p>
            <a:pPr lvl="1"/>
            <a:r>
              <a:rPr lang="en-US" strike="sngStrike" dirty="0"/>
              <a:t>Private web site!</a:t>
            </a:r>
          </a:p>
          <a:p>
            <a:r>
              <a:rPr lang="en-US" u="sng" strike="sngStrike" dirty="0"/>
              <a:t>https://a13.##.megastuff.biz</a:t>
            </a:r>
            <a:endParaRPr lang="en-US" strike="sngStrike" dirty="0"/>
          </a:p>
          <a:p>
            <a:pPr lvl="1"/>
            <a:r>
              <a:rPr lang="en-US" strike="sngStrike" dirty="0"/>
              <a:t>Assignment 13 web site!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181965">
            <a:off x="9239760" y="4812083"/>
            <a:ext cx="2622871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Replace the ## with your 2 digit number!!!</a:t>
            </a:r>
          </a:p>
        </p:txBody>
      </p:sp>
    </p:spTree>
    <p:extLst>
      <p:ext uri="{BB962C8B-B14F-4D97-AF65-F5344CB8AC3E}">
        <p14:creationId xmlns:p14="http://schemas.microsoft.com/office/powerpoint/2010/main" val="33824526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Machine Info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10551381" cy="4383616"/>
          </a:xfrm>
        </p:spPr>
        <p:txBody>
          <a:bodyPr>
            <a:normAutofit/>
          </a:bodyPr>
          <a:lstStyle/>
          <a:p>
            <a:r>
              <a:rPr lang="en-US" dirty="0"/>
              <a:t>IP Address: 147.64.243.1##/23 (01-25)</a:t>
            </a:r>
          </a:p>
          <a:p>
            <a:r>
              <a:rPr lang="en-US" dirty="0"/>
              <a:t>Hostname: ecsc325-1##.cs.edinboro.edu (01-25)</a:t>
            </a:r>
          </a:p>
          <a:p>
            <a:r>
              <a:rPr lang="en-US" dirty="0"/>
              <a:t>Aliases:</a:t>
            </a:r>
          </a:p>
          <a:p>
            <a:pPr lvl="1"/>
            <a:r>
              <a:rPr lang="en-US" dirty="0"/>
              <a:t>31##.megastuff.biz, 1##.megastuff.biz, ##.megastuff.biz (01-25)</a:t>
            </a:r>
          </a:p>
          <a:p>
            <a:pPr lvl="1"/>
            <a:r>
              <a:rPr lang="en-US" dirty="0"/>
              <a:t>1##.ultrastuff.net, more?</a:t>
            </a:r>
          </a:p>
          <a:p>
            <a:r>
              <a:rPr lang="en-US" dirty="0"/>
              <a:t>Assignment 9 due March 19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Check script </a:t>
            </a:r>
            <a:r>
              <a:rPr lang="en-US" b="1" u="sng" dirty="0"/>
              <a:t>and</a:t>
            </a:r>
            <a:r>
              <a:rPr lang="en-US" dirty="0"/>
              <a:t> upload in D2L!</a:t>
            </a:r>
            <a:endParaRPr lang="en-US" sz="1400" u="sng" dirty="0"/>
          </a:p>
          <a:p>
            <a:r>
              <a:rPr lang="en-US" dirty="0"/>
              <a:t>Accessing VM’s from off campus requires a connection to the CS VPN first, </a:t>
            </a:r>
            <a:br>
              <a:rPr lang="en-US" dirty="0"/>
            </a:br>
            <a:r>
              <a:rPr lang="en-US" dirty="0"/>
              <a:t>before opening a connection to your machine!</a:t>
            </a:r>
          </a:p>
          <a:p>
            <a:pPr lvl="1"/>
            <a:r>
              <a:rPr lang="en-US" sz="1600" dirty="0"/>
              <a:t>CS firewall prevents direct connections from other networks to our VM’s!</a:t>
            </a:r>
          </a:p>
          <a:p>
            <a:pPr lvl="2"/>
            <a:r>
              <a:rPr lang="en-US" sz="1500" dirty="0"/>
              <a:t>Once VPN is active: </a:t>
            </a:r>
            <a:r>
              <a:rPr lang="en-US" sz="1500" b="1" dirty="0"/>
              <a:t>ssh user@ecsc325-1##.cs.edinboro.edu</a:t>
            </a:r>
            <a:endParaRPr lang="en-US" sz="1500" dirty="0"/>
          </a:p>
        </p:txBody>
      </p:sp>
      <p:pic>
        <p:nvPicPr>
          <p:cNvPr id="1026" name="Picture 2" descr="Virtual Dedicated Server 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236" y="3269974"/>
            <a:ext cx="2845517" cy="289979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4068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Commands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4294967295"/>
          </p:nvPr>
        </p:nvSpPr>
        <p:spPr>
          <a:xfrm>
            <a:off x="6957597" y="1805161"/>
            <a:ext cx="3107055" cy="4471987"/>
          </a:xfrm>
        </p:spPr>
        <p:txBody>
          <a:bodyPr>
            <a:normAutofit/>
          </a:bodyPr>
          <a:lstStyle/>
          <a:p>
            <a:r>
              <a:rPr lang="en-US" sz="2400" dirty="0"/>
              <a:t>FTP commands</a:t>
            </a:r>
          </a:p>
          <a:p>
            <a:pPr marL="201168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</a:p>
          <a:p>
            <a:pPr marL="201168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put</a:t>
            </a:r>
          </a:p>
          <a:p>
            <a:pPr marL="201168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cd</a:t>
            </a:r>
          </a:p>
          <a:p>
            <a:pPr marL="201168" lvl="1" indent="0">
              <a:buNone/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lcd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01168" lvl="1" indent="0">
              <a:buNone/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pwd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01168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pwd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01168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open</a:t>
            </a:r>
          </a:p>
          <a:p>
            <a:pPr marL="201168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close</a:t>
            </a:r>
          </a:p>
          <a:p>
            <a:pPr marL="201168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quit</a:t>
            </a:r>
          </a:p>
        </p:txBody>
      </p:sp>
      <p:pic>
        <p:nvPicPr>
          <p:cNvPr id="7" name="Picture 6" descr="http://cdn.curvve.com/wp-content/uploads/Terminal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925" y="4203504"/>
            <a:ext cx="2127250" cy="212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28827233-C83C-9148-B07B-0B790A940C61}"/>
              </a:ext>
            </a:extLst>
          </p:cNvPr>
          <p:cNvSpPr txBox="1">
            <a:spLocks/>
          </p:cNvSpPr>
          <p:nvPr/>
        </p:nvSpPr>
        <p:spPr>
          <a:xfrm>
            <a:off x="4167266" y="1805161"/>
            <a:ext cx="3379754" cy="4724428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ssh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mkdir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wget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cd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echo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mv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pwd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vi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nano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mysql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rm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rpm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564ECB5-EC58-5147-9616-081D9E98AF9F}"/>
              </a:ext>
            </a:extLst>
          </p:cNvPr>
          <p:cNvSpPr txBox="1">
            <a:spLocks/>
          </p:cNvSpPr>
          <p:nvPr/>
        </p:nvSpPr>
        <p:spPr>
          <a:xfrm>
            <a:off x="1097280" y="1805161"/>
            <a:ext cx="2322197" cy="4724428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dig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nslookup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ftp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rsync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umask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yum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chown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chmod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mysqldump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DFBCED-294D-E44C-9507-F38AB4894384}"/>
              </a:ext>
            </a:extLst>
          </p:cNvPr>
          <p:cNvSpPr txBox="1"/>
          <p:nvPr/>
        </p:nvSpPr>
        <p:spPr>
          <a:xfrm>
            <a:off x="5357611" y="53576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1870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Terms and Items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8493759" y="1998662"/>
            <a:ext cx="3250565" cy="4217987"/>
          </a:xfrm>
        </p:spPr>
        <p:txBody>
          <a:bodyPr>
            <a:normAutofit/>
          </a:bodyPr>
          <a:lstStyle/>
          <a:p>
            <a:r>
              <a:rPr lang="en-US" dirty="0"/>
              <a:t>Data Centers</a:t>
            </a:r>
          </a:p>
          <a:p>
            <a:r>
              <a:rPr lang="en-US" dirty="0"/>
              <a:t>Power Distribution Units</a:t>
            </a:r>
          </a:p>
          <a:p>
            <a:r>
              <a:rPr lang="en-US" dirty="0" err="1"/>
              <a:t>Cron</a:t>
            </a:r>
            <a:r>
              <a:rPr lang="en-US" dirty="0"/>
              <a:t>/</a:t>
            </a:r>
            <a:r>
              <a:rPr lang="en-US" dirty="0" err="1"/>
              <a:t>Crontab</a:t>
            </a:r>
            <a:endParaRPr lang="en-US" dirty="0"/>
          </a:p>
          <a:p>
            <a:r>
              <a:rPr lang="en-US" dirty="0" err="1"/>
              <a:t>RSync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2"/>
          </p:nvPr>
        </p:nvSpPr>
        <p:spPr>
          <a:xfrm>
            <a:off x="5212081" y="1996246"/>
            <a:ext cx="2963628" cy="4217987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3074" name="Picture 2" descr="http://sketchforschools.com/NDDS/assets/img/key-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2642358"/>
            <a:ext cx="2933700" cy="35718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030980" y="1998662"/>
            <a:ext cx="2278380" cy="421798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6913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Next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677615"/>
          </a:xfrm>
        </p:spPr>
        <p:txBody>
          <a:bodyPr>
            <a:normAutofit/>
          </a:bodyPr>
          <a:lstStyle/>
          <a:p>
            <a:r>
              <a:rPr lang="en-US" dirty="0"/>
              <a:t>Go confidently in the direction of your dreams.  Live the life you have imagined. </a:t>
            </a:r>
          </a:p>
          <a:p>
            <a:pPr lvl="1"/>
            <a:r>
              <a:rPr lang="en-US" dirty="0"/>
              <a:t>Henry David Thoreau</a:t>
            </a:r>
          </a:p>
          <a:p>
            <a:r>
              <a:rPr lang="en-US" dirty="0"/>
              <a:t>Textbook:</a:t>
            </a:r>
          </a:p>
          <a:p>
            <a:pPr lvl="1"/>
            <a:r>
              <a:rPr lang="en-US" dirty="0"/>
              <a:t>Chapter 20: POP &amp; IMAP</a:t>
            </a:r>
          </a:p>
          <a:p>
            <a:r>
              <a:rPr lang="en-US" dirty="0"/>
              <a:t>Upcoming topics</a:t>
            </a:r>
          </a:p>
          <a:p>
            <a:pPr lvl="1"/>
            <a:r>
              <a:rPr lang="en-US" dirty="0"/>
              <a:t>Security &amp; Authentication</a:t>
            </a:r>
          </a:p>
          <a:p>
            <a:pPr lvl="1"/>
            <a:r>
              <a:rPr lang="en-US" dirty="0"/>
              <a:t>Clouds</a:t>
            </a:r>
          </a:p>
          <a:p>
            <a:r>
              <a:rPr lang="en-US" dirty="0"/>
              <a:t>Finish work with VM’s</a:t>
            </a:r>
          </a:p>
          <a:p>
            <a:pPr lvl="1"/>
            <a:r>
              <a:rPr lang="en-US" dirty="0"/>
              <a:t>Assignment 9 due this week!</a:t>
            </a:r>
          </a:p>
          <a:p>
            <a:pPr lvl="1"/>
            <a:r>
              <a:rPr lang="en-US" dirty="0"/>
              <a:t>Assignment 10 due next week!</a:t>
            </a:r>
          </a:p>
          <a:p>
            <a:pPr lvl="1"/>
            <a:r>
              <a:rPr lang="en-US" dirty="0"/>
              <a:t>Just because all tests say OK, doesn’t mean everything is working properly!</a:t>
            </a:r>
          </a:p>
          <a:p>
            <a:pPr lvl="2"/>
            <a:r>
              <a:rPr lang="en-US" dirty="0"/>
              <a:t>I can’t write check scripts for every possibility…</a:t>
            </a:r>
          </a:p>
        </p:txBody>
      </p:sp>
      <p:pic>
        <p:nvPicPr>
          <p:cNvPr id="2050" name="Picture 2" descr="http://cjfigureworks.com/wp-content/uploads/2013/12/Steps2Succes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7537" y="3850639"/>
            <a:ext cx="2876010" cy="211207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0019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ECSC 325.200</a:t>
            </a:r>
            <a:br>
              <a:rPr lang="en-US" dirty="0"/>
            </a:br>
            <a:r>
              <a:rPr lang="en-US" sz="5400" dirty="0"/>
              <a:t>Web Server Administration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643714" cy="1668955"/>
          </a:xfrm>
        </p:spPr>
        <p:txBody>
          <a:bodyPr>
            <a:normAutofit/>
          </a:bodyPr>
          <a:lstStyle/>
          <a:p>
            <a:r>
              <a:rPr lang="en-US" dirty="0"/>
              <a:t>Spring 2025 – Week 10-2 – March 20</a:t>
            </a:r>
            <a:r>
              <a:rPr lang="en-US" baseline="30000" dirty="0"/>
              <a:t>th</a:t>
            </a:r>
            <a:r>
              <a:rPr lang="en-US" dirty="0"/>
              <a:t>, 2025</a:t>
            </a:r>
          </a:p>
          <a:p>
            <a:r>
              <a:rPr lang="en-US" dirty="0"/>
              <a:t>Monitoring, Logging, Firewalling, Virtualizing, Cloud</a:t>
            </a:r>
          </a:p>
          <a:p>
            <a:r>
              <a:rPr lang="en-US" dirty="0"/>
              <a:t>Prof. Jason </a:t>
            </a:r>
            <a:r>
              <a:rPr lang="en-US" dirty="0" err="1"/>
              <a:t>Patalon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7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497916"/>
          </a:xfrm>
        </p:spPr>
        <p:txBody>
          <a:bodyPr>
            <a:normAutofit/>
          </a:bodyPr>
          <a:lstStyle/>
          <a:p>
            <a:r>
              <a:rPr lang="en-US" sz="2400" dirty="0"/>
              <a:t>File Transfer Reviews</a:t>
            </a:r>
          </a:p>
          <a:p>
            <a:r>
              <a:rPr lang="en-US" sz="2400" dirty="0" err="1"/>
              <a:t>Rsync</a:t>
            </a:r>
            <a:r>
              <a:rPr lang="en-US" sz="2400" dirty="0"/>
              <a:t> and Crontab</a:t>
            </a:r>
          </a:p>
          <a:p>
            <a:r>
              <a:rPr lang="en-US" sz="2400" dirty="0"/>
              <a:t>MySQL Tuning</a:t>
            </a:r>
          </a:p>
          <a:p>
            <a:r>
              <a:rPr lang="en-US" sz="2400" dirty="0"/>
              <a:t>NFS Client Installs</a:t>
            </a:r>
          </a:p>
          <a:p>
            <a:r>
              <a:rPr lang="en-US" sz="2400" dirty="0"/>
              <a:t>Monitoring</a:t>
            </a:r>
          </a:p>
          <a:p>
            <a:r>
              <a:rPr lang="en-US" sz="2400" dirty="0"/>
              <a:t>Data Center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217920" y="1845734"/>
            <a:ext cx="4937760" cy="4497915"/>
          </a:xfrm>
        </p:spPr>
        <p:txBody>
          <a:bodyPr>
            <a:normAutofit/>
          </a:bodyPr>
          <a:lstStyle/>
          <a:p>
            <a:endParaRPr lang="en-US" sz="2400" dirty="0"/>
          </a:p>
        </p:txBody>
      </p:sp>
      <p:pic>
        <p:nvPicPr>
          <p:cNvPr id="2050" name="Picture 2" descr="http://www.objectivecontrols.com/images/Risk_Management_Strategic_Objectiv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63124" y="3807166"/>
            <a:ext cx="2147605" cy="228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7162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51827"/>
          </a:xfrm>
        </p:spPr>
        <p:txBody>
          <a:bodyPr>
            <a:normAutofit/>
          </a:bodyPr>
          <a:lstStyle/>
          <a:p>
            <a:r>
              <a:rPr lang="en-US" dirty="0"/>
              <a:t>Monitoring Apache</a:t>
            </a:r>
          </a:p>
          <a:p>
            <a:r>
              <a:rPr lang="en-US"/>
              <a:t>Firewall Examples</a:t>
            </a:r>
          </a:p>
          <a:p>
            <a:r>
              <a:rPr lang="en-US"/>
              <a:t>Virtualization</a:t>
            </a:r>
            <a:endParaRPr lang="en-US" dirty="0"/>
          </a:p>
          <a:p>
            <a:r>
              <a:rPr lang="en-US" dirty="0"/>
              <a:t>Intro to Cloud</a:t>
            </a:r>
          </a:p>
          <a:p>
            <a:r>
              <a:rPr lang="en-US" dirty="0"/>
              <a:t>Amazon Web Services</a:t>
            </a:r>
          </a:p>
        </p:txBody>
      </p:sp>
      <p:pic>
        <p:nvPicPr>
          <p:cNvPr id="1026" name="Picture 2" descr="https://webtoolfeed.files.wordpress.com/2011/11/advertising-phas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752" y="3685882"/>
            <a:ext cx="4140817" cy="225862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2496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and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646507"/>
          </a:xfrm>
        </p:spPr>
        <p:txBody>
          <a:bodyPr>
            <a:normAutofit/>
          </a:bodyPr>
          <a:lstStyle/>
          <a:p>
            <a:r>
              <a:rPr lang="en-US" dirty="0"/>
              <a:t>The next few weeks…</a:t>
            </a:r>
          </a:p>
          <a:p>
            <a:pPr lvl="1"/>
            <a:r>
              <a:rPr lang="en-US" dirty="0"/>
              <a:t>Security and Authentication</a:t>
            </a:r>
          </a:p>
          <a:p>
            <a:pPr lvl="1"/>
            <a:r>
              <a:rPr lang="en-US" dirty="0"/>
              <a:t>Firewalls and Filters</a:t>
            </a:r>
          </a:p>
          <a:p>
            <a:pPr lvl="1"/>
            <a:r>
              <a:rPr lang="en-US" dirty="0"/>
              <a:t>Network Services</a:t>
            </a:r>
          </a:p>
          <a:p>
            <a:pPr lvl="1"/>
            <a:r>
              <a:rPr lang="en-US" dirty="0"/>
              <a:t>Cloud</a:t>
            </a:r>
          </a:p>
          <a:p>
            <a:pPr lvl="1"/>
            <a:r>
              <a:rPr lang="en-US" dirty="0"/>
              <a:t>Final Exam!</a:t>
            </a:r>
          </a:p>
          <a:p>
            <a:r>
              <a:rPr lang="en-US" dirty="0"/>
              <a:t>Corrections, updates, etc.</a:t>
            </a:r>
          </a:p>
          <a:p>
            <a:r>
              <a:rPr lang="en-US" dirty="0"/>
              <a:t>Questions from previous classes?</a:t>
            </a:r>
          </a:p>
          <a:p>
            <a:pPr lvl="1"/>
            <a:r>
              <a:rPr lang="en-US" dirty="0"/>
              <a:t>Feel free to ask during class, after class, email, office hours…</a:t>
            </a:r>
          </a:p>
          <a:p>
            <a:r>
              <a:rPr lang="en-US" dirty="0"/>
              <a:t>Etcetera</a:t>
            </a:r>
          </a:p>
        </p:txBody>
      </p:sp>
      <p:pic>
        <p:nvPicPr>
          <p:cNvPr id="3074" name="Picture 2" descr="https://www.tnooz.com/wp-content/uploads/2013/01/hotel-review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470" y="3461001"/>
            <a:ext cx="3270250" cy="240809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68731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Firewall Configuration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93141"/>
          </a:xfrm>
        </p:spPr>
        <p:txBody>
          <a:bodyPr>
            <a:normAutofit/>
          </a:bodyPr>
          <a:lstStyle/>
          <a:p>
            <a:r>
              <a:rPr lang="en-US" dirty="0" err="1"/>
              <a:t>FirewallD</a:t>
            </a:r>
            <a:endParaRPr lang="en-US" dirty="0"/>
          </a:p>
          <a:p>
            <a:pPr lvl="1"/>
            <a:r>
              <a:rPr lang="en-US" dirty="0"/>
              <a:t>Front-end controller for </a:t>
            </a:r>
            <a:r>
              <a:rPr lang="en-US" dirty="0" err="1"/>
              <a:t>iptables</a:t>
            </a:r>
            <a:r>
              <a:rPr lang="en-US" dirty="0"/>
              <a:t>, used to implement persistent network traffic rules</a:t>
            </a:r>
          </a:p>
          <a:p>
            <a:pPr lvl="1"/>
            <a:r>
              <a:rPr lang="en-US" dirty="0"/>
              <a:t>Command line and graphical interfaces available</a:t>
            </a:r>
          </a:p>
          <a:p>
            <a:pPr lvl="1"/>
            <a:r>
              <a:rPr lang="en-US" dirty="0"/>
              <a:t>Rules can be added/removed/modified without interfering with current network traffic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firewall-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cmd</a:t>
            </a:r>
            <a:r>
              <a:rPr lang="en-US" dirty="0"/>
              <a:t> command used to modify firewall rules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firewall-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--get-default-zone</a:t>
            </a:r>
          </a:p>
          <a:p>
            <a:pPr lvl="3"/>
            <a:r>
              <a:rPr lang="en-US" dirty="0">
                <a:cs typeface="Courier New" panose="02070309020205020404" pitchFamily="49" charset="0"/>
              </a:rPr>
              <a:t>What zone is currently being used by default</a:t>
            </a:r>
          </a:p>
          <a:p>
            <a:pPr lvl="3"/>
            <a:r>
              <a:rPr lang="en-US" dirty="0">
                <a:cs typeface="Courier New" panose="02070309020205020404" pitchFamily="49" charset="0"/>
              </a:rPr>
              <a:t>Different zones can be applied to different interfaces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firewall-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--get-active-zones</a:t>
            </a:r>
          </a:p>
          <a:p>
            <a:pPr lvl="3"/>
            <a:r>
              <a:rPr lang="en-US" dirty="0">
                <a:cs typeface="Courier New" panose="02070309020205020404" pitchFamily="49" charset="0"/>
              </a:rPr>
              <a:t>What zones are currently active on what interfaces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firewall-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--zone=public --list-all</a:t>
            </a:r>
          </a:p>
          <a:p>
            <a:pPr lvl="3"/>
            <a:r>
              <a:rPr lang="en-US" dirty="0">
                <a:cs typeface="Courier New" panose="02070309020205020404" pitchFamily="49" charset="0"/>
              </a:rPr>
              <a:t>What rules are currently configured in the firewall</a:t>
            </a:r>
          </a:p>
          <a:p>
            <a:pPr lvl="2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Picture 2" descr="http://www.fedsolutions.com/wp-content/uploads/2014/05/Windows_Firewall_Vista_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34000" y="4223210"/>
            <a:ext cx="1928690" cy="192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66273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Firewall Configuration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8706596" cy="4516966"/>
          </a:xfrm>
        </p:spPr>
        <p:txBody>
          <a:bodyPr>
            <a:normAutofit/>
          </a:bodyPr>
          <a:lstStyle/>
          <a:p>
            <a:r>
              <a:rPr lang="en-US" dirty="0" err="1"/>
              <a:t>FirewallD</a:t>
            </a:r>
            <a:endParaRPr lang="en-US" dirty="0"/>
          </a:p>
          <a:p>
            <a:pPr lvl="1"/>
            <a:r>
              <a:rPr lang="en-US" dirty="0"/>
              <a:t>Front-end controller for </a:t>
            </a:r>
            <a:r>
              <a:rPr lang="en-US" dirty="0" err="1"/>
              <a:t>iptables</a:t>
            </a:r>
            <a:r>
              <a:rPr lang="en-US" dirty="0"/>
              <a:t>, used to implement persistent network traffic rules</a:t>
            </a:r>
          </a:p>
          <a:p>
            <a:pPr lvl="1"/>
            <a:r>
              <a:rPr lang="en-US" dirty="0"/>
              <a:t>Command line and graphical interfaces available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firewall-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cmd</a:t>
            </a:r>
            <a:r>
              <a:rPr lang="en-US" dirty="0"/>
              <a:t> command used to modify firewall rules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firewall-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--zone=public --add-service=http</a:t>
            </a:r>
          </a:p>
          <a:p>
            <a:pPr lvl="3"/>
            <a:r>
              <a:rPr lang="en-US" dirty="0">
                <a:cs typeface="Courier New" panose="02070309020205020404" pitchFamily="49" charset="0"/>
              </a:rPr>
              <a:t>Allow http traffic to the runtime configuration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firewall-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--zone=public --add-service=http --permanent</a:t>
            </a:r>
          </a:p>
          <a:p>
            <a:pPr lvl="3"/>
            <a:r>
              <a:rPr lang="en-US" dirty="0">
                <a:cs typeface="Courier New" panose="02070309020205020404" pitchFamily="49" charset="0"/>
              </a:rPr>
              <a:t>Allow http traffic to the permanent configuration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firewall-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--zone=public --add-port=8080/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tcp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firewall-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--zone=public --add-port=8080/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tcp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--permanent</a:t>
            </a:r>
          </a:p>
          <a:p>
            <a:pPr lvl="3"/>
            <a:r>
              <a:rPr lang="en-US" dirty="0">
                <a:cs typeface="Courier New" panose="02070309020205020404" pitchFamily="49" charset="0"/>
              </a:rPr>
              <a:t>Allow traffic to TCP port 8080 from any host, runtime and permanent configs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Rich Rules can be created for more advanced traffic control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firewall-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--zone=public --add-rich-rule 'rule family="ipv4" source address="192.168.0.0/24" port port=12345 protocol=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udp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accept' --permanent</a:t>
            </a:r>
          </a:p>
          <a:p>
            <a:pPr lvl="3"/>
            <a:r>
              <a:rPr lang="en-US" dirty="0">
                <a:cs typeface="Courier New" panose="02070309020205020404" pitchFamily="49" charset="0"/>
              </a:rPr>
              <a:t>The above command is all one line…</a:t>
            </a:r>
          </a:p>
        </p:txBody>
      </p:sp>
      <p:pic>
        <p:nvPicPr>
          <p:cNvPr id="5" name="Picture 2" descr="http://www.fedsolutions.com/wp-content/uploads/2014/05/Windows_Firewall_Vista_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34000" y="4223210"/>
            <a:ext cx="1928690" cy="192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78456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Data-Center Infrastructure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626318"/>
          </a:xfrm>
        </p:spPr>
        <p:txBody>
          <a:bodyPr/>
          <a:lstStyle/>
          <a:p>
            <a:r>
              <a:rPr lang="en-US" dirty="0"/>
              <a:t>Storage</a:t>
            </a:r>
          </a:p>
          <a:p>
            <a:pPr lvl="1"/>
            <a:r>
              <a:rPr lang="en-US" dirty="0"/>
              <a:t>Physical Disk Storage</a:t>
            </a:r>
          </a:p>
          <a:p>
            <a:pPr lvl="2"/>
            <a:r>
              <a:rPr lang="en-US" dirty="0"/>
              <a:t>Local server storage</a:t>
            </a:r>
          </a:p>
          <a:p>
            <a:pPr lvl="2"/>
            <a:r>
              <a:rPr lang="en-US" dirty="0"/>
              <a:t>Storage Area Network (SAN)</a:t>
            </a:r>
          </a:p>
          <a:p>
            <a:pPr lvl="2"/>
            <a:r>
              <a:rPr lang="en-US" dirty="0"/>
              <a:t>Network Attached Storage (NAS)</a:t>
            </a:r>
          </a:p>
          <a:p>
            <a:r>
              <a:rPr lang="en-US" dirty="0"/>
              <a:t>Networking</a:t>
            </a:r>
          </a:p>
          <a:p>
            <a:pPr lvl="1"/>
            <a:r>
              <a:rPr lang="en-US" dirty="0"/>
              <a:t>Three-Tier Design</a:t>
            </a:r>
          </a:p>
          <a:p>
            <a:pPr lvl="2"/>
            <a:r>
              <a:rPr lang="en-US" dirty="0"/>
              <a:t>Core Switches</a:t>
            </a:r>
          </a:p>
          <a:p>
            <a:pPr lvl="2"/>
            <a:r>
              <a:rPr lang="en-US" dirty="0"/>
              <a:t>Aggregation or Distribution Switches</a:t>
            </a:r>
          </a:p>
          <a:p>
            <a:pPr lvl="2"/>
            <a:r>
              <a:rPr lang="en-US" dirty="0"/>
              <a:t>Access or Top of Rack Switches (multiple layers)</a:t>
            </a:r>
          </a:p>
          <a:p>
            <a:r>
              <a:rPr lang="en-US" dirty="0"/>
              <a:t>Compute</a:t>
            </a:r>
          </a:p>
          <a:p>
            <a:pPr lvl="1"/>
            <a:r>
              <a:rPr lang="en-US" dirty="0"/>
              <a:t>Various form factors</a:t>
            </a:r>
          </a:p>
          <a:p>
            <a:pPr lvl="2"/>
            <a:r>
              <a:rPr lang="en-US" dirty="0"/>
              <a:t>Rack mount, blades, desktop chassis</a:t>
            </a:r>
          </a:p>
          <a:p>
            <a:pPr lvl="1"/>
            <a:r>
              <a:rPr lang="en-US" dirty="0"/>
              <a:t>RAM/CPU/Motherboard – Sometimes storage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BA1163-F3BB-144B-99C5-B48DB3865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0" y="2391384"/>
            <a:ext cx="5809866" cy="353501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6903198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3-Tier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90692"/>
          </a:xfrm>
        </p:spPr>
        <p:txBody>
          <a:bodyPr/>
          <a:lstStyle/>
          <a:p>
            <a:r>
              <a:rPr lang="en-US" dirty="0"/>
              <a:t>A Client-Server software architecture pattern</a:t>
            </a:r>
          </a:p>
          <a:p>
            <a:r>
              <a:rPr lang="en-US" dirty="0"/>
              <a:t>Clients interact with the presentation tier</a:t>
            </a:r>
          </a:p>
          <a:p>
            <a:pPr lvl="1"/>
            <a:r>
              <a:rPr lang="en-US" dirty="0"/>
              <a:t>Also called the client tier</a:t>
            </a:r>
          </a:p>
          <a:p>
            <a:pPr lvl="1"/>
            <a:r>
              <a:rPr lang="en-US" dirty="0"/>
              <a:t>Web browser, mobile device interface, or others (fat client)</a:t>
            </a:r>
          </a:p>
          <a:p>
            <a:r>
              <a:rPr lang="en-US" dirty="0"/>
              <a:t>Logic Tier coordinates the application and commands</a:t>
            </a:r>
          </a:p>
          <a:p>
            <a:pPr lvl="1"/>
            <a:r>
              <a:rPr lang="en-US" dirty="0"/>
              <a:t>Programming and website logic</a:t>
            </a:r>
          </a:p>
          <a:p>
            <a:pPr lvl="1"/>
            <a:r>
              <a:rPr lang="en-US" dirty="0"/>
              <a:t>Website server</a:t>
            </a:r>
          </a:p>
          <a:p>
            <a:r>
              <a:rPr lang="en-US" dirty="0"/>
              <a:t>Data tier stores and organizes data</a:t>
            </a:r>
          </a:p>
          <a:p>
            <a:pPr lvl="1"/>
            <a:r>
              <a:rPr lang="en-US" dirty="0"/>
              <a:t>Databases</a:t>
            </a:r>
          </a:p>
          <a:p>
            <a:pPr lvl="1"/>
            <a:r>
              <a:rPr lang="en-US" dirty="0"/>
              <a:t>SQL commands and similar</a:t>
            </a:r>
          </a:p>
          <a:p>
            <a:r>
              <a:rPr lang="en-US" dirty="0"/>
              <a:t>Middleware may be in place connecting between layers</a:t>
            </a:r>
          </a:p>
        </p:txBody>
      </p:sp>
      <p:pic>
        <p:nvPicPr>
          <p:cNvPr id="1026" name="Picture 2" descr="Image result for 3 tier architecture diagram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2089" y="3446552"/>
            <a:ext cx="3921290" cy="253091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04458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Hyper-Converged Infrastructure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650069"/>
          </a:xfrm>
        </p:spPr>
        <p:txBody>
          <a:bodyPr/>
          <a:lstStyle/>
          <a:p>
            <a:r>
              <a:rPr lang="en-US" dirty="0"/>
              <a:t>Virtualizes the aspects of a conventional hardware defined data center system</a:t>
            </a:r>
          </a:p>
          <a:p>
            <a:pPr lvl="1"/>
            <a:r>
              <a:rPr lang="en-US" dirty="0"/>
              <a:t>Virtualized computing (VM’s), Virtual SAN, Virtual Networking</a:t>
            </a:r>
          </a:p>
          <a:p>
            <a:pPr lvl="1"/>
            <a:r>
              <a:rPr lang="en-US" dirty="0"/>
              <a:t>Often times run on commodity (off the shelf) hardware</a:t>
            </a:r>
          </a:p>
          <a:p>
            <a:pPr lvl="2"/>
            <a:r>
              <a:rPr lang="en-US" dirty="0"/>
              <a:t>Decreased costs, can be easier to obtain, can be a lesser quality…</a:t>
            </a:r>
          </a:p>
          <a:p>
            <a:pPr lvl="1"/>
            <a:r>
              <a:rPr lang="en-US" dirty="0"/>
              <a:t>Software defined IT Infrastructure</a:t>
            </a:r>
          </a:p>
          <a:p>
            <a:pPr lvl="2"/>
            <a:r>
              <a:rPr lang="en-US" dirty="0"/>
              <a:t>Virtualize everything, script everything, automate everything</a:t>
            </a:r>
          </a:p>
          <a:p>
            <a:pPr lvl="2"/>
            <a:r>
              <a:rPr lang="en-US" dirty="0"/>
              <a:t>Easily repeatable, easily auditable, easily maintained</a:t>
            </a:r>
          </a:p>
          <a:p>
            <a:pPr lvl="1"/>
            <a:r>
              <a:rPr lang="en-US" dirty="0"/>
              <a:t>How far can you virtualize?</a:t>
            </a:r>
          </a:p>
          <a:p>
            <a:pPr lvl="1"/>
            <a:r>
              <a:rPr lang="en-US" dirty="0"/>
              <a:t>How much can you automate?</a:t>
            </a:r>
          </a:p>
          <a:p>
            <a:pPr lvl="1"/>
            <a:r>
              <a:rPr lang="en-US" dirty="0"/>
              <a:t>Leads to different data center methodology!</a:t>
            </a:r>
          </a:p>
          <a:p>
            <a:pPr lvl="2"/>
            <a:r>
              <a:rPr lang="en-US" dirty="0"/>
              <a:t>Standardize hardware components</a:t>
            </a:r>
          </a:p>
          <a:p>
            <a:pPr lvl="2"/>
            <a:r>
              <a:rPr lang="en-US" dirty="0"/>
              <a:t>Virtualize everything</a:t>
            </a:r>
          </a:p>
          <a:p>
            <a:pPr lvl="2"/>
            <a:r>
              <a:rPr lang="en-US" dirty="0"/>
              <a:t>Script the entire deployment of your infrastructure</a:t>
            </a:r>
          </a:p>
          <a:p>
            <a:pPr lvl="3"/>
            <a:r>
              <a:rPr lang="en-US" dirty="0"/>
              <a:t>Then automate your middleware and app deployments!</a:t>
            </a:r>
          </a:p>
        </p:txBody>
      </p:sp>
      <p:pic>
        <p:nvPicPr>
          <p:cNvPr id="4" name="Picture 2" descr="Image result for storag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5641" y="4189675"/>
            <a:ext cx="5363377" cy="178779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66398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D8117-DB2B-FD45-AB9B-568545344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Apache Cassandra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229E9-6E40-934C-8C60-83A9BFACAE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free and open source NoSQL database management system</a:t>
            </a:r>
          </a:p>
          <a:p>
            <a:r>
              <a:rPr lang="en-US" dirty="0"/>
              <a:t>Designed to handle large amounts of data across many commodity pieces of hardware</a:t>
            </a:r>
          </a:p>
          <a:p>
            <a:r>
              <a:rPr lang="en-US" dirty="0"/>
              <a:t>Designed for high availability without any single points of failure</a:t>
            </a:r>
          </a:p>
          <a:p>
            <a:r>
              <a:rPr lang="en-US" dirty="0"/>
              <a:t>Supports clusters across data centers</a:t>
            </a:r>
          </a:p>
          <a:p>
            <a:r>
              <a:rPr lang="en-US" dirty="0"/>
              <a:t>Asynchronous master replication with low latency</a:t>
            </a:r>
          </a:p>
          <a:p>
            <a:r>
              <a:rPr lang="en-US" dirty="0"/>
              <a:t>Distributed</a:t>
            </a:r>
          </a:p>
          <a:p>
            <a:r>
              <a:rPr lang="en-US" dirty="0"/>
              <a:t>Supports replication</a:t>
            </a:r>
          </a:p>
          <a:p>
            <a:r>
              <a:rPr lang="en-US" dirty="0"/>
              <a:t>Much more!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115233-79E1-7441-A7A6-42541FD5A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4553" y="4186127"/>
            <a:ext cx="27940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93202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56512-6584-4B49-B262-DA6AC1675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Computing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72136-DEEA-A542-976E-CFD72C9BE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on-demand availability of computer system resources, with a level of abstraction from direct user interaction</a:t>
            </a:r>
          </a:p>
          <a:p>
            <a:pPr lvl="1"/>
            <a:r>
              <a:rPr lang="en-US" dirty="0"/>
              <a:t>Depending on the cloud service, you may have different levels of access</a:t>
            </a:r>
          </a:p>
          <a:p>
            <a:pPr lvl="1"/>
            <a:r>
              <a:rPr lang="en-US" dirty="0"/>
              <a:t>The provider can offer services at multiple levels</a:t>
            </a:r>
          </a:p>
          <a:p>
            <a:pPr lvl="1"/>
            <a:r>
              <a:rPr lang="en-US" dirty="0"/>
              <a:t>Geographically different locations for availability</a:t>
            </a:r>
          </a:p>
          <a:p>
            <a:pPr lvl="2"/>
            <a:r>
              <a:rPr lang="en-US" dirty="0"/>
              <a:t>Eastern US, Western US, Europe, Asia, etc.</a:t>
            </a:r>
          </a:p>
          <a:p>
            <a:pPr lvl="1"/>
            <a:r>
              <a:rPr lang="en-US" dirty="0"/>
              <a:t>Typically a pay per use model</a:t>
            </a:r>
          </a:p>
          <a:p>
            <a:pPr lvl="2"/>
            <a:r>
              <a:rPr lang="en-US" dirty="0"/>
              <a:t>$0.10/hour ≈ $70/month</a:t>
            </a:r>
          </a:p>
          <a:p>
            <a:pPr lvl="1"/>
            <a:r>
              <a:rPr lang="en-US" dirty="0"/>
              <a:t>Amazon started AWS in 2006</a:t>
            </a:r>
          </a:p>
          <a:p>
            <a:pPr lvl="2"/>
            <a:r>
              <a:rPr lang="en-US" dirty="0"/>
              <a:t>Others followed, such as Google, Microsoft, and others</a:t>
            </a:r>
          </a:p>
          <a:p>
            <a:pPr lvl="1"/>
            <a:r>
              <a:rPr lang="en-US" dirty="0"/>
              <a:t>Allows users to leverage a large, resilient, fault tolerant</a:t>
            </a:r>
            <a:br>
              <a:rPr lang="en-US" dirty="0"/>
            </a:br>
            <a:r>
              <a:rPr lang="en-US" dirty="0"/>
              <a:t>infrastructure platform with minimal knowledge of the</a:t>
            </a:r>
            <a:br>
              <a:rPr lang="en-US" dirty="0"/>
            </a:br>
            <a:r>
              <a:rPr lang="en-US" dirty="0"/>
              <a:t>underlying hardware and software technologies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A3A465-1F39-8D4B-8110-DD0E89D2C8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0356" y="3040912"/>
            <a:ext cx="5039012" cy="307273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5544319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56512-6584-4B49-B262-DA6AC1675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Computing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72136-DEEA-A542-976E-CFD72C9BE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Several key characteristics identify cloud computing:</a:t>
            </a:r>
          </a:p>
          <a:p>
            <a:pPr lvl="1"/>
            <a:r>
              <a:rPr lang="en-US" dirty="0"/>
              <a:t>Agility to move and adjust</a:t>
            </a:r>
          </a:p>
          <a:p>
            <a:pPr lvl="1"/>
            <a:r>
              <a:rPr lang="en-US" dirty="0"/>
              <a:t>Lower cost/barrier to entry</a:t>
            </a:r>
          </a:p>
          <a:p>
            <a:pPr lvl="1"/>
            <a:r>
              <a:rPr lang="en-US" dirty="0"/>
              <a:t>Reduction of maintenance and overhead costs</a:t>
            </a:r>
          </a:p>
          <a:p>
            <a:pPr lvl="1"/>
            <a:r>
              <a:rPr lang="en-US" dirty="0"/>
              <a:t>Reliability and scalability</a:t>
            </a:r>
          </a:p>
          <a:p>
            <a:pPr lvl="1"/>
            <a:r>
              <a:rPr lang="en-US" dirty="0"/>
              <a:t>Enhanced security</a:t>
            </a:r>
          </a:p>
          <a:p>
            <a:pPr lvl="1"/>
            <a:r>
              <a:rPr lang="en-US" dirty="0"/>
              <a:t>Advanced monitoring, logging, and statistics</a:t>
            </a:r>
          </a:p>
          <a:p>
            <a:r>
              <a:rPr lang="en-US" dirty="0"/>
              <a:t>Cloud computing can be on or off-premises</a:t>
            </a:r>
          </a:p>
          <a:p>
            <a:pPr lvl="1"/>
            <a:r>
              <a:rPr lang="en-US" dirty="0"/>
              <a:t>On-</a:t>
            </a:r>
            <a:r>
              <a:rPr lang="en-US" dirty="0" err="1"/>
              <a:t>prem</a:t>
            </a:r>
            <a:r>
              <a:rPr lang="en-US" dirty="0"/>
              <a:t>: A cloud-like environment in your data center</a:t>
            </a:r>
          </a:p>
          <a:p>
            <a:pPr lvl="1"/>
            <a:r>
              <a:rPr lang="en-US" dirty="0"/>
              <a:t>Off-</a:t>
            </a:r>
            <a:r>
              <a:rPr lang="en-US" dirty="0" err="1"/>
              <a:t>prem</a:t>
            </a:r>
            <a:r>
              <a:rPr lang="en-US" dirty="0"/>
              <a:t>: A cloud-like environment on the internet</a:t>
            </a:r>
          </a:p>
          <a:p>
            <a:r>
              <a:rPr lang="en-US" dirty="0"/>
              <a:t>Flexibility is key!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BA856D-369F-5B46-B8E2-901DD5A57B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3423" y="2981051"/>
            <a:ext cx="4401879" cy="31220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F2976B5-1A37-CF4A-A7D1-54B5F0F888F4}"/>
              </a:ext>
            </a:extLst>
          </p:cNvPr>
          <p:cNvSpPr/>
          <p:nvPr/>
        </p:nvSpPr>
        <p:spPr>
          <a:xfrm rot="263161">
            <a:off x="8565891" y="1918570"/>
            <a:ext cx="244943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Someone else’s datacenter!</a:t>
            </a:r>
          </a:p>
        </p:txBody>
      </p:sp>
    </p:spTree>
    <p:extLst>
      <p:ext uri="{BB962C8B-B14F-4D97-AF65-F5344CB8AC3E}">
        <p14:creationId xmlns:p14="http://schemas.microsoft.com/office/powerpoint/2010/main" val="3881698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Semester Grades Review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97280" y="1845733"/>
            <a:ext cx="10191404" cy="4688417"/>
          </a:xfrm>
        </p:spPr>
        <p:txBody>
          <a:bodyPr>
            <a:normAutofit/>
          </a:bodyPr>
          <a:lstStyle/>
          <a:p>
            <a:r>
              <a:rPr lang="en-US" dirty="0"/>
              <a:t>Grades are assessed according to the following breakdown:</a:t>
            </a:r>
          </a:p>
          <a:p>
            <a:r>
              <a:rPr lang="en-US" u="sng" dirty="0"/>
              <a:t>Description</a:t>
            </a:r>
            <a:r>
              <a:rPr lang="en-US" dirty="0"/>
              <a:t>		</a:t>
            </a:r>
            <a:r>
              <a:rPr lang="en-US" u="sng" dirty="0"/>
              <a:t>Percentage</a:t>
            </a:r>
            <a:r>
              <a:rPr lang="en-US" dirty="0"/>
              <a:t>	</a:t>
            </a:r>
            <a:r>
              <a:rPr lang="en-US" u="sng" dirty="0"/>
              <a:t>Total Points</a:t>
            </a:r>
            <a:r>
              <a:rPr lang="en-US" dirty="0"/>
              <a:t>	</a:t>
            </a:r>
            <a:r>
              <a:rPr lang="en-US" u="sng" dirty="0"/>
              <a:t>Graded points</a:t>
            </a:r>
            <a:r>
              <a:rPr lang="en-US" dirty="0"/>
              <a:t>	</a:t>
            </a:r>
            <a:r>
              <a:rPr lang="en-US" b="1" u="sng" dirty="0"/>
              <a:t>Remaining Points</a:t>
            </a:r>
          </a:p>
          <a:p>
            <a:r>
              <a:rPr lang="en-US" dirty="0"/>
              <a:t>Midterm Exam		21.42%		300		300		</a:t>
            </a:r>
            <a:r>
              <a:rPr lang="en-US" b="1" dirty="0"/>
              <a:t>0</a:t>
            </a:r>
            <a:r>
              <a:rPr lang="en-US" dirty="0"/>
              <a:t>		</a:t>
            </a:r>
          </a:p>
          <a:p>
            <a:r>
              <a:rPr lang="en-US" dirty="0"/>
              <a:t>Final Exam		21.42%		300		0		</a:t>
            </a:r>
            <a:r>
              <a:rPr lang="en-US" b="1" dirty="0"/>
              <a:t>300</a:t>
            </a:r>
          </a:p>
          <a:p>
            <a:r>
              <a:rPr lang="en-US" dirty="0"/>
              <a:t>Attendance 17-28  	6.00%		84		48		</a:t>
            </a:r>
            <a:r>
              <a:rPr lang="en-US" b="1" dirty="0"/>
              <a:t>36</a:t>
            </a:r>
          </a:p>
          <a:p>
            <a:r>
              <a:rPr lang="en-US" dirty="0"/>
              <a:t>Assignments 9-14	51.14%		716		331		</a:t>
            </a:r>
            <a:r>
              <a:rPr lang="en-US" b="1" dirty="0"/>
              <a:t>385</a:t>
            </a:r>
          </a:p>
          <a:p>
            <a:r>
              <a:rPr lang="en-US" dirty="0"/>
              <a:t>Total			100.0%		1300		679		</a:t>
            </a:r>
            <a:r>
              <a:rPr lang="en-US" b="1" dirty="0"/>
              <a:t>721</a:t>
            </a:r>
          </a:p>
          <a:p>
            <a:endParaRPr lang="en-US" b="1" dirty="0"/>
          </a:p>
          <a:p>
            <a:pPr lvl="1"/>
            <a:r>
              <a:rPr lang="en-US" b="1" dirty="0"/>
              <a:t>Assignment 14 – 150 Points, more detail &amp; input expected!</a:t>
            </a:r>
          </a:p>
          <a:p>
            <a:pPr lvl="1"/>
            <a:r>
              <a:rPr lang="en-US" b="1" dirty="0"/>
              <a:t>Final – 300 Points – Hands on configuration portion, mostly 2</a:t>
            </a:r>
            <a:r>
              <a:rPr lang="en-US" b="1" baseline="30000" dirty="0"/>
              <a:t>nd</a:t>
            </a:r>
            <a:r>
              <a:rPr lang="en-US" b="1" dirty="0"/>
              <a:t> half content</a:t>
            </a:r>
          </a:p>
          <a:p>
            <a:pPr lvl="1"/>
            <a:r>
              <a:rPr lang="en-US" b="1" dirty="0"/>
              <a:t>Not including today’s attendance points</a:t>
            </a:r>
          </a:p>
          <a:p>
            <a:endParaRPr lang="en-US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FE77D1F-9319-4BDF-9030-BEEF58F6864F}"/>
              </a:ext>
            </a:extLst>
          </p:cNvPr>
          <p:cNvSpPr/>
          <p:nvPr/>
        </p:nvSpPr>
        <p:spPr>
          <a:xfrm rot="21232164">
            <a:off x="9531269" y="5372070"/>
            <a:ext cx="219726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Bonus assignment?</a:t>
            </a:r>
          </a:p>
        </p:txBody>
      </p:sp>
    </p:spTree>
    <p:extLst>
      <p:ext uri="{BB962C8B-B14F-4D97-AF65-F5344CB8AC3E}">
        <p14:creationId xmlns:p14="http://schemas.microsoft.com/office/powerpoint/2010/main" val="178717489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Anything as a Service (</a:t>
            </a:r>
            <a:r>
              <a:rPr lang="en-US" dirty="0" err="1"/>
              <a:t>XaaS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53185"/>
          </a:xfrm>
        </p:spPr>
        <p:txBody>
          <a:bodyPr>
            <a:normAutofit fontScale="92500" lnSpcReduction="10000"/>
          </a:bodyPr>
          <a:lstStyle/>
          <a:p>
            <a:r>
              <a:rPr lang="en-US" b="1" u="sng" dirty="0"/>
              <a:t>Infrastructure as a Service </a:t>
            </a:r>
            <a:r>
              <a:rPr lang="en-US" dirty="0"/>
              <a:t>– The vendor manages the infrastructure, providing you with a Guest OS that you can manage</a:t>
            </a:r>
          </a:p>
          <a:p>
            <a:pPr lvl="1"/>
            <a:r>
              <a:rPr lang="en-US" dirty="0"/>
              <a:t>This is what we have on campus – EUP manages all networking, storage, and hardware</a:t>
            </a:r>
          </a:p>
          <a:p>
            <a:pPr lvl="1"/>
            <a:r>
              <a:rPr lang="en-US" dirty="0"/>
              <a:t>Co-Location – A type of IaaS where you provide the server hardware in their environment</a:t>
            </a:r>
          </a:p>
          <a:p>
            <a:pPr lvl="1"/>
            <a:r>
              <a:rPr lang="en-US" dirty="0"/>
              <a:t>Typically identified by having full admin/root access to the VM</a:t>
            </a:r>
          </a:p>
          <a:p>
            <a:pPr lvl="1"/>
            <a:r>
              <a:rPr lang="en-US" dirty="0" err="1"/>
              <a:t>Linode</a:t>
            </a:r>
            <a:r>
              <a:rPr lang="en-US" dirty="0"/>
              <a:t>, Rackspace, </a:t>
            </a:r>
            <a:r>
              <a:rPr lang="en-US" dirty="0" err="1"/>
              <a:t>DigitalOcean</a:t>
            </a:r>
            <a:r>
              <a:rPr lang="en-US" dirty="0"/>
              <a:t>, Hurricane Electric, AWS, Azure</a:t>
            </a:r>
          </a:p>
          <a:p>
            <a:r>
              <a:rPr lang="en-US" b="1" u="sng" dirty="0"/>
              <a:t>Platform as a Service </a:t>
            </a:r>
            <a:r>
              <a:rPr lang="en-US" dirty="0"/>
              <a:t>– Provides standard software components, providing you a </a:t>
            </a:r>
            <a:br>
              <a:rPr lang="en-US" dirty="0"/>
            </a:br>
            <a:r>
              <a:rPr lang="en-US" dirty="0"/>
              <a:t>platform to run your application, store your database, or save your documents.</a:t>
            </a:r>
          </a:p>
          <a:p>
            <a:pPr lvl="1"/>
            <a:r>
              <a:rPr lang="en-US" dirty="0"/>
              <a:t>The platform handles capacity provisioning, monitoring, package and </a:t>
            </a:r>
            <a:br>
              <a:rPr lang="en-US" dirty="0"/>
            </a:br>
            <a:r>
              <a:rPr lang="en-US" dirty="0"/>
              <a:t>dependency installation, etc.</a:t>
            </a:r>
          </a:p>
          <a:p>
            <a:pPr lvl="1"/>
            <a:r>
              <a:rPr lang="en-US" dirty="0"/>
              <a:t>You only need to deploy code that fits the stack</a:t>
            </a:r>
          </a:p>
          <a:p>
            <a:pPr lvl="1"/>
            <a:r>
              <a:rPr lang="en-US" dirty="0"/>
              <a:t>AWS Elastic Beanstalk, Apache </a:t>
            </a:r>
            <a:r>
              <a:rPr lang="en-US" dirty="0" err="1"/>
              <a:t>Stratos</a:t>
            </a:r>
            <a:r>
              <a:rPr lang="en-US" dirty="0"/>
              <a:t>, </a:t>
            </a:r>
            <a:r>
              <a:rPr lang="en-US" dirty="0" err="1"/>
              <a:t>OpenShift</a:t>
            </a:r>
            <a:endParaRPr lang="en-US" dirty="0"/>
          </a:p>
          <a:p>
            <a:r>
              <a:rPr lang="en-US" b="1" u="sng" dirty="0"/>
              <a:t>Software as a Service </a:t>
            </a:r>
            <a:r>
              <a:rPr lang="en-US" dirty="0"/>
              <a:t>– The vendor manages everything, you only use the software!</a:t>
            </a:r>
          </a:p>
          <a:p>
            <a:pPr lvl="1"/>
            <a:r>
              <a:rPr lang="en-US" dirty="0"/>
              <a:t>Google docs, Office 365, Dropbox, </a:t>
            </a:r>
            <a:r>
              <a:rPr lang="en-US" dirty="0" err="1"/>
              <a:t>Webex</a:t>
            </a:r>
            <a:endParaRPr lang="en-US" dirty="0"/>
          </a:p>
        </p:txBody>
      </p:sp>
      <p:pic>
        <p:nvPicPr>
          <p:cNvPr id="5122" name="Picture 2" descr="Image result for xa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95262" y="3705004"/>
            <a:ext cx="2370571" cy="239901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76766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dn-images-1.medium.com/max/1400/1*WIxe9rvePZWX-VQgZDgMpQ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397" y="206197"/>
            <a:ext cx="10697399" cy="590042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34209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s://zdnet2.cbsistatic.com/hub/i/2017/10/25/b75b846c-cb33-4283-acaa-5b8f93f1a76f/300be8f50168754dbafb0cd0208489e1/xaas-gartner-definitio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7471" y="161822"/>
            <a:ext cx="10745973" cy="614055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21208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 to Amazon Web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71939"/>
          </a:xfrm>
        </p:spPr>
        <p:txBody>
          <a:bodyPr>
            <a:normAutofit/>
          </a:bodyPr>
          <a:lstStyle/>
          <a:p>
            <a:r>
              <a:rPr lang="en-US" dirty="0"/>
              <a:t>Started with S3 (Simple Storage services), expanded to multiple other services</a:t>
            </a:r>
          </a:p>
          <a:p>
            <a:r>
              <a:rPr lang="en-US" dirty="0"/>
              <a:t>Compute – Various different operating system</a:t>
            </a:r>
          </a:p>
          <a:p>
            <a:pPr lvl="1"/>
            <a:r>
              <a:rPr lang="en-US" dirty="0"/>
              <a:t>Create your own custom OS images to deploy from</a:t>
            </a:r>
          </a:p>
          <a:p>
            <a:pPr lvl="1"/>
            <a:r>
              <a:rPr lang="en-US" dirty="0"/>
              <a:t>Virtual Machines!</a:t>
            </a:r>
          </a:p>
          <a:p>
            <a:pPr lvl="1"/>
            <a:r>
              <a:rPr lang="en-US" dirty="0"/>
              <a:t>Auto Scaling Groups</a:t>
            </a:r>
          </a:p>
          <a:p>
            <a:pPr lvl="1"/>
            <a:r>
              <a:rPr lang="en-US" dirty="0"/>
              <a:t>Load Balancers</a:t>
            </a:r>
          </a:p>
          <a:p>
            <a:r>
              <a:rPr lang="en-US" dirty="0"/>
              <a:t>Storage – Multiple types of data storage</a:t>
            </a:r>
          </a:p>
          <a:p>
            <a:pPr lvl="1"/>
            <a:r>
              <a:rPr lang="en-US" dirty="0"/>
              <a:t>SSD or traditional disks for block storage</a:t>
            </a:r>
          </a:p>
          <a:p>
            <a:pPr lvl="1"/>
            <a:r>
              <a:rPr lang="en-US" dirty="0"/>
              <a:t>Object storage for video/image files,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Database – Relational databases or others (NoSQL)</a:t>
            </a:r>
          </a:p>
          <a:p>
            <a:pPr lvl="1"/>
            <a:r>
              <a:rPr lang="en-US" dirty="0"/>
              <a:t>Create your own databases or database management systems</a:t>
            </a:r>
          </a:p>
          <a:p>
            <a:pPr lvl="1"/>
            <a:r>
              <a:rPr lang="en-US" dirty="0"/>
              <a:t>Backups, availability, etc.</a:t>
            </a:r>
          </a:p>
          <a:p>
            <a:pPr lvl="1"/>
            <a:endParaRPr lang="en-US" dirty="0"/>
          </a:p>
        </p:txBody>
      </p:sp>
      <p:pic>
        <p:nvPicPr>
          <p:cNvPr id="6" name="Picture 2" descr="Image result for aw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7341" y="4678877"/>
            <a:ext cx="3335605" cy="152352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12442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 to Amazon Web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71939"/>
          </a:xfrm>
        </p:spPr>
        <p:txBody>
          <a:bodyPr>
            <a:normAutofit/>
          </a:bodyPr>
          <a:lstStyle/>
          <a:p>
            <a:r>
              <a:rPr lang="en-US" dirty="0"/>
              <a:t>Networking – Create your own logically separate network</a:t>
            </a:r>
          </a:p>
          <a:p>
            <a:pPr lvl="1"/>
            <a:r>
              <a:rPr lang="en-US" dirty="0"/>
              <a:t>Virtual Private Cloud (VPC) – Separate routes, CIDR masks, subnets, and more</a:t>
            </a:r>
          </a:p>
          <a:p>
            <a:pPr lvl="2"/>
            <a:r>
              <a:rPr lang="en-US" dirty="0"/>
              <a:t>Encrypted connections possible as a service</a:t>
            </a:r>
          </a:p>
          <a:p>
            <a:pPr lvl="1"/>
            <a:r>
              <a:rPr lang="en-US" dirty="0"/>
              <a:t>Route 53 – Cloud DNS Management</a:t>
            </a:r>
          </a:p>
          <a:p>
            <a:r>
              <a:rPr lang="en-US" dirty="0"/>
              <a:t>Many more services!</a:t>
            </a:r>
          </a:p>
          <a:p>
            <a:pPr lvl="1"/>
            <a:r>
              <a:rPr lang="en-US" dirty="0"/>
              <a:t>Email, messaging, analytics, data analysis, security, utilization, deployment services, mobile services…</a:t>
            </a:r>
          </a:p>
          <a:p>
            <a:r>
              <a:rPr lang="en-US" dirty="0"/>
              <a:t>Multiple ways to manage your services</a:t>
            </a:r>
          </a:p>
          <a:p>
            <a:pPr lvl="1"/>
            <a:r>
              <a:rPr lang="en-US" dirty="0"/>
              <a:t>AWS Management GUI Console</a:t>
            </a:r>
          </a:p>
          <a:p>
            <a:pPr lvl="1"/>
            <a:r>
              <a:rPr lang="en-US" dirty="0"/>
              <a:t>AWS Command Line Interface</a:t>
            </a:r>
          </a:p>
          <a:p>
            <a:pPr lvl="1"/>
            <a:r>
              <a:rPr lang="en-US" dirty="0"/>
              <a:t>AWS API HTTP Calls</a:t>
            </a:r>
          </a:p>
          <a:p>
            <a:pPr lvl="1"/>
            <a:r>
              <a:rPr lang="en-US" dirty="0"/>
              <a:t>Various SDK’s for multiple programming languages</a:t>
            </a:r>
          </a:p>
          <a:p>
            <a:pPr lvl="1"/>
            <a:r>
              <a:rPr lang="en-US" dirty="0"/>
              <a:t>IDE toolkits for Eclipse and Visual Studio</a:t>
            </a:r>
          </a:p>
        </p:txBody>
      </p:sp>
      <p:pic>
        <p:nvPicPr>
          <p:cNvPr id="6" name="Picture 2" descr="Image result for aw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7341" y="4678877"/>
            <a:ext cx="3335605" cy="152352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39970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 to Amazon Web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48188"/>
          </a:xfrm>
        </p:spPr>
        <p:txBody>
          <a:bodyPr>
            <a:normAutofit/>
          </a:bodyPr>
          <a:lstStyle/>
          <a:p>
            <a:r>
              <a:rPr lang="en-US" dirty="0"/>
              <a:t>AWS Regions</a:t>
            </a:r>
          </a:p>
          <a:p>
            <a:pPr lvl="1"/>
            <a:r>
              <a:rPr lang="en-US" dirty="0"/>
              <a:t>Fairly independent collections of data centers</a:t>
            </a:r>
            <a:br>
              <a:rPr lang="en-US" dirty="0"/>
            </a:br>
            <a:r>
              <a:rPr lang="en-US" dirty="0"/>
              <a:t> within a specific geographic area</a:t>
            </a:r>
          </a:p>
          <a:p>
            <a:pPr lvl="2"/>
            <a:r>
              <a:rPr lang="en-US" dirty="0"/>
              <a:t>US East, N Virginia, us-east-1</a:t>
            </a:r>
          </a:p>
          <a:p>
            <a:pPr lvl="2"/>
            <a:r>
              <a:rPr lang="en-US" dirty="0"/>
              <a:t>US West, Oregon, us-west-2</a:t>
            </a:r>
          </a:p>
          <a:p>
            <a:pPr lvl="2"/>
            <a:r>
              <a:rPr lang="en-US" dirty="0"/>
              <a:t>Asia Pacific, Tokyo, ap-northeast-1</a:t>
            </a:r>
          </a:p>
          <a:p>
            <a:pPr lvl="1"/>
            <a:r>
              <a:rPr lang="en-US" dirty="0">
                <a:hlinkClick r:id="rId2"/>
              </a:rPr>
              <a:t>https://www.cloudping.info/</a:t>
            </a:r>
            <a:endParaRPr lang="en-US" dirty="0"/>
          </a:p>
          <a:p>
            <a:r>
              <a:rPr lang="en-US" dirty="0"/>
              <a:t>Availability Zones</a:t>
            </a:r>
          </a:p>
          <a:p>
            <a:pPr lvl="1"/>
            <a:r>
              <a:rPr lang="en-US" dirty="0"/>
              <a:t>A specific zone within an AWS Region</a:t>
            </a:r>
          </a:p>
          <a:p>
            <a:pPr lvl="1"/>
            <a:r>
              <a:rPr lang="en-US" dirty="0"/>
              <a:t>Separate datacenters</a:t>
            </a:r>
          </a:p>
          <a:p>
            <a:pPr lvl="1"/>
            <a:r>
              <a:rPr lang="en-US" dirty="0"/>
              <a:t>Low latency connections between AZ’s</a:t>
            </a:r>
          </a:p>
          <a:p>
            <a:pPr lvl="1"/>
            <a:r>
              <a:rPr lang="en-US" dirty="0"/>
              <a:t>Provides for fault-tolerant designs</a:t>
            </a:r>
          </a:p>
          <a:p>
            <a:pPr lvl="2"/>
            <a:r>
              <a:rPr lang="en-US" dirty="0"/>
              <a:t>If an AZ goes offline, you can run on another AZ in that region</a:t>
            </a:r>
          </a:p>
        </p:txBody>
      </p:sp>
      <p:sp>
        <p:nvSpPr>
          <p:cNvPr id="5" name="Rectangle 4"/>
          <p:cNvSpPr/>
          <p:nvPr/>
        </p:nvSpPr>
        <p:spPr>
          <a:xfrm rot="356442">
            <a:off x="7971202" y="2242939"/>
            <a:ext cx="38161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Geolocation!</a:t>
            </a:r>
          </a:p>
        </p:txBody>
      </p:sp>
      <p:pic>
        <p:nvPicPr>
          <p:cNvPr id="8" name="Picture 2" descr="Image result for aw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7341" y="4678877"/>
            <a:ext cx="3335605" cy="152352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07987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 to Amazon Web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56673"/>
          </a:xfrm>
        </p:spPr>
        <p:txBody>
          <a:bodyPr/>
          <a:lstStyle/>
          <a:p>
            <a:r>
              <a:rPr lang="en-US" dirty="0"/>
              <a:t>Benefits and use cases for AWS services</a:t>
            </a:r>
          </a:p>
          <a:p>
            <a:pPr lvl="1"/>
            <a:r>
              <a:rPr lang="en-US" dirty="0"/>
              <a:t>Faster time to deployment of new applications</a:t>
            </a:r>
          </a:p>
          <a:p>
            <a:pPr lvl="1"/>
            <a:r>
              <a:rPr lang="en-US" dirty="0"/>
              <a:t>Cloud backup and storage archival options</a:t>
            </a:r>
          </a:p>
          <a:p>
            <a:pPr lvl="1"/>
            <a:r>
              <a:rPr lang="en-US" dirty="0"/>
              <a:t>Disaster recovery strategies with AWS</a:t>
            </a:r>
          </a:p>
          <a:p>
            <a:pPr lvl="2"/>
            <a:r>
              <a:rPr lang="en-US" dirty="0"/>
              <a:t>Cold, warm, and hot sites</a:t>
            </a:r>
          </a:p>
          <a:p>
            <a:pPr lvl="1"/>
            <a:r>
              <a:rPr lang="en-US" dirty="0"/>
              <a:t>Edge locations</a:t>
            </a:r>
          </a:p>
          <a:p>
            <a:pPr lvl="2"/>
            <a:r>
              <a:rPr lang="en-US" dirty="0"/>
              <a:t>Content delivery networks</a:t>
            </a:r>
          </a:p>
          <a:p>
            <a:pPr lvl="2"/>
            <a:r>
              <a:rPr lang="en-US" dirty="0"/>
              <a:t>Keep the data cached closer to the end user</a:t>
            </a:r>
          </a:p>
          <a:p>
            <a:pPr lvl="1"/>
            <a:r>
              <a:rPr lang="en-US" dirty="0"/>
              <a:t>Computationally intense tasks</a:t>
            </a:r>
          </a:p>
          <a:p>
            <a:pPr lvl="2"/>
            <a:r>
              <a:rPr lang="en-US" dirty="0"/>
              <a:t>You’re only charged while your task runs – typically per hour</a:t>
            </a:r>
          </a:p>
          <a:p>
            <a:pPr lvl="3"/>
            <a:r>
              <a:rPr lang="en-US" dirty="0"/>
              <a:t>Rate changes depending on what the type/speed/</a:t>
            </a:r>
            <a:r>
              <a:rPr lang="en-US" dirty="0" err="1"/>
              <a:t>config</a:t>
            </a:r>
            <a:r>
              <a:rPr lang="en-US" dirty="0"/>
              <a:t> of VM</a:t>
            </a:r>
          </a:p>
          <a:p>
            <a:pPr lvl="2"/>
            <a:r>
              <a:rPr lang="en-US" dirty="0"/>
              <a:t>100 Hours on 10 VM’s = 1 hour on 1,000 VM’s</a:t>
            </a:r>
          </a:p>
          <a:p>
            <a:pPr lvl="2"/>
            <a:r>
              <a:rPr lang="en-US" dirty="0"/>
              <a:t>Save money, especially if tasks are infrequent</a:t>
            </a:r>
          </a:p>
        </p:txBody>
      </p:sp>
      <p:pic>
        <p:nvPicPr>
          <p:cNvPr id="7" name="Picture 2" descr="Image result for aw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7341" y="4678877"/>
            <a:ext cx="3335605" cy="152352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53418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B78173-6B54-991B-E371-C876FF5192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96CC9-DA5B-49F4-51CB-F8D240FA3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Machine Info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C81B7-6C5C-3C60-3E56-ED8733861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10551381" cy="438361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IP Address: 147.64.243.1##/23 (01-25)</a:t>
            </a:r>
          </a:p>
          <a:p>
            <a:r>
              <a:rPr lang="en-US" dirty="0"/>
              <a:t>Hostname: ecsc325-1##.cs.edinboro.edu (01-25)</a:t>
            </a:r>
          </a:p>
          <a:p>
            <a:r>
              <a:rPr lang="en-US" dirty="0"/>
              <a:t>Aliases:</a:t>
            </a:r>
          </a:p>
          <a:p>
            <a:pPr lvl="1"/>
            <a:r>
              <a:rPr lang="en-US" dirty="0"/>
              <a:t>31##.megastuff.biz, 1##.megastuff.biz, ##.megastuff.biz (01-25)</a:t>
            </a:r>
          </a:p>
          <a:p>
            <a:pPr lvl="1"/>
            <a:r>
              <a:rPr lang="en-US" dirty="0"/>
              <a:t>1##.ultrastuff.net, more?</a:t>
            </a:r>
          </a:p>
          <a:p>
            <a:r>
              <a:rPr lang="en-US" dirty="0"/>
              <a:t>Assignment 9 due March 19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Check script </a:t>
            </a:r>
            <a:r>
              <a:rPr lang="en-US" b="1" u="sng" dirty="0"/>
              <a:t>and</a:t>
            </a:r>
            <a:r>
              <a:rPr lang="en-US" dirty="0"/>
              <a:t> upload in D2L!</a:t>
            </a:r>
            <a:endParaRPr lang="en-US" sz="2000" dirty="0"/>
          </a:p>
          <a:p>
            <a:r>
              <a:rPr lang="en-US" dirty="0"/>
              <a:t>Assignment 10 due March 26</a:t>
            </a:r>
            <a:r>
              <a:rPr lang="en-US" baseline="30000" dirty="0"/>
              <a:t>th</a:t>
            </a:r>
          </a:p>
          <a:p>
            <a:pPr lvl="1"/>
            <a:r>
              <a:rPr lang="en-US" dirty="0"/>
              <a:t>Check script </a:t>
            </a:r>
            <a:r>
              <a:rPr lang="en-US" b="1" u="sng" dirty="0"/>
              <a:t>and</a:t>
            </a:r>
            <a:r>
              <a:rPr lang="en-US" dirty="0"/>
              <a:t> upload in D2L!</a:t>
            </a:r>
            <a:endParaRPr lang="en-US" u="sng" dirty="0"/>
          </a:p>
          <a:p>
            <a:r>
              <a:rPr lang="en-US" dirty="0"/>
              <a:t>Accessing VM’s from off campus requires a connection to the CS VPN first, </a:t>
            </a:r>
            <a:br>
              <a:rPr lang="en-US" dirty="0"/>
            </a:br>
            <a:r>
              <a:rPr lang="en-US" dirty="0"/>
              <a:t>before opening a connection to your machine!</a:t>
            </a:r>
          </a:p>
          <a:p>
            <a:pPr lvl="1"/>
            <a:r>
              <a:rPr lang="en-US" sz="1600" dirty="0"/>
              <a:t>CS firewall prevents direct connections from other networks to our VM’s!</a:t>
            </a:r>
          </a:p>
          <a:p>
            <a:pPr lvl="2"/>
            <a:r>
              <a:rPr lang="en-US" sz="1500" dirty="0"/>
              <a:t>Once VPN is active: </a:t>
            </a:r>
            <a:r>
              <a:rPr lang="en-US" sz="1500" b="1" dirty="0"/>
              <a:t>ssh user@ecsc325-1##.cs.edinboro.edu</a:t>
            </a:r>
            <a:endParaRPr lang="en-US" sz="1500" dirty="0"/>
          </a:p>
        </p:txBody>
      </p:sp>
      <p:pic>
        <p:nvPicPr>
          <p:cNvPr id="1026" name="Picture 2" descr="Virtual Dedicated Server Graph">
            <a:extLst>
              <a:ext uri="{FF2B5EF4-FFF2-40B4-BE49-F238E27FC236}">
                <a16:creationId xmlns:a16="http://schemas.microsoft.com/office/drawing/2014/main" id="{7F217790-ADD3-12DA-5124-7C15ADCE8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236" y="3269974"/>
            <a:ext cx="2845517" cy="289979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77729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Hosts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5120642" cy="4419758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hlinkClick r:id="rId2"/>
              </a:rPr>
              <a:t>http://ecsc325-1##.cs.edinboro.edu</a:t>
            </a:r>
            <a:r>
              <a:rPr lang="en-US" dirty="0"/>
              <a:t>, </a:t>
            </a:r>
            <a:r>
              <a:rPr lang="en-US" dirty="0">
                <a:hlinkClick r:id="rId3"/>
              </a:rPr>
              <a:t>http://147.64.243.1##</a:t>
            </a:r>
            <a:endParaRPr lang="en-US" dirty="0"/>
          </a:p>
          <a:p>
            <a:pPr lvl="1"/>
            <a:r>
              <a:rPr lang="en-US" dirty="0"/>
              <a:t>PHP Info</a:t>
            </a:r>
          </a:p>
          <a:p>
            <a:r>
              <a:rPr lang="en-US" dirty="0">
                <a:hlinkClick r:id="rId4"/>
              </a:rPr>
              <a:t>http://ecsc325-1##.cs.edinboro.edu/phpmyadmin</a:t>
            </a:r>
            <a:r>
              <a:rPr lang="en-US" dirty="0"/>
              <a:t>, </a:t>
            </a:r>
            <a:r>
              <a:rPr lang="en-US" dirty="0">
                <a:hlinkClick r:id="rId5"/>
              </a:rPr>
              <a:t>http://147.64.243.1##/phpmyadmin</a:t>
            </a:r>
            <a:endParaRPr lang="en-US" dirty="0"/>
          </a:p>
          <a:p>
            <a:pPr lvl="1"/>
            <a:r>
              <a:rPr lang="en-US" dirty="0" err="1"/>
              <a:t>phyMyAdmin</a:t>
            </a:r>
            <a:r>
              <a:rPr lang="en-US" dirty="0"/>
              <a:t> Website</a:t>
            </a:r>
          </a:p>
          <a:p>
            <a:r>
              <a:rPr lang="en-US" dirty="0">
                <a:hlinkClick r:id="rId6"/>
              </a:rPr>
              <a:t>http://1##.megastuff.biz/temp/temp.php</a:t>
            </a:r>
            <a:endParaRPr lang="en-US" dirty="0"/>
          </a:p>
          <a:p>
            <a:pPr lvl="1"/>
            <a:r>
              <a:rPr lang="en-US" dirty="0"/>
              <a:t>Temperature Graph Website</a:t>
            </a:r>
          </a:p>
          <a:p>
            <a:r>
              <a:rPr lang="en-US" dirty="0">
                <a:hlinkClick r:id="rId7"/>
              </a:rPr>
              <a:t>http://31##.megastuff.biz</a:t>
            </a:r>
            <a:endParaRPr lang="en-US" dirty="0"/>
          </a:p>
          <a:p>
            <a:pPr lvl="1"/>
            <a:r>
              <a:rPr lang="en-US" dirty="0"/>
              <a:t>index.html: Hello </a:t>
            </a:r>
            <a:r>
              <a:rPr lang="en-US" dirty="0" err="1"/>
              <a:t>Megastuff</a:t>
            </a:r>
            <a:r>
              <a:rPr lang="en-US" dirty="0"/>
              <a:t> Website</a:t>
            </a:r>
          </a:p>
          <a:p>
            <a:r>
              <a:rPr lang="en-US" dirty="0">
                <a:hlinkClick r:id="rId8" invalidUrl="http://##.megastuff.biz"/>
              </a:rPr>
              <a:t>http://##.megastuff.biz</a:t>
            </a:r>
            <a:r>
              <a:rPr lang="en-US" dirty="0"/>
              <a:t>, </a:t>
            </a:r>
            <a:r>
              <a:rPr lang="en-US" dirty="0">
                <a:hlinkClick r:id="rId9"/>
              </a:rPr>
              <a:t>http://1##.megastuff.biz</a:t>
            </a:r>
            <a:endParaRPr lang="en-US" dirty="0"/>
          </a:p>
          <a:p>
            <a:pPr lvl="1"/>
            <a:r>
              <a:rPr lang="en-US" dirty="0"/>
              <a:t>TBD: Testing 123…</a:t>
            </a:r>
          </a:p>
          <a:p>
            <a:r>
              <a:rPr lang="en-US" dirty="0">
                <a:hlinkClick r:id="rId10"/>
              </a:rPr>
              <a:t>http://ecsc325-110.cs.edinboro.edu/awstats/</a:t>
            </a:r>
            <a:br>
              <a:rPr lang="en-US" dirty="0">
                <a:hlinkClick r:id="rId10"/>
              </a:rPr>
            </a:br>
            <a:r>
              <a:rPr lang="en-US" dirty="0">
                <a:hlinkClick r:id="rId10"/>
              </a:rPr>
              <a:t>awstats.pl?config=localhost.localdomain</a:t>
            </a:r>
            <a:endParaRPr lang="en-US" dirty="0"/>
          </a:p>
          <a:p>
            <a:pPr lvl="1"/>
            <a:r>
              <a:rPr lang="en-US" dirty="0" err="1"/>
              <a:t>AWStats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5974080" cy="4023360"/>
          </a:xfrm>
        </p:spPr>
        <p:txBody>
          <a:bodyPr>
            <a:normAutofit fontScale="92500" lnSpcReduction="20000"/>
          </a:bodyPr>
          <a:lstStyle/>
          <a:p>
            <a:r>
              <a:rPr lang="en-US" strike="sngStrike" dirty="0">
                <a:hlinkClick r:id="rId11"/>
              </a:rPr>
              <a:t>http://ecsc325-1##.cs.Edinboro.edu/squirrelmail</a:t>
            </a:r>
            <a:endParaRPr lang="en-US" strike="sngStrike" dirty="0"/>
          </a:p>
          <a:p>
            <a:pPr lvl="1"/>
            <a:r>
              <a:rPr lang="en-US" strike="sngStrike" dirty="0" err="1"/>
              <a:t>Squirrelmail</a:t>
            </a:r>
            <a:r>
              <a:rPr lang="en-US" strike="sngStrike" dirty="0"/>
              <a:t> website</a:t>
            </a:r>
          </a:p>
          <a:p>
            <a:r>
              <a:rPr lang="en-US" dirty="0">
                <a:hlinkClick r:id="rId12"/>
              </a:rPr>
              <a:t>http://roundcube.##.megastuff.biz</a:t>
            </a:r>
            <a:endParaRPr lang="en-US" dirty="0"/>
          </a:p>
          <a:p>
            <a:pPr lvl="1"/>
            <a:r>
              <a:rPr lang="en-US" dirty="0" err="1"/>
              <a:t>Roundcube</a:t>
            </a:r>
            <a:r>
              <a:rPr lang="en-US" dirty="0"/>
              <a:t> webmail</a:t>
            </a:r>
          </a:p>
          <a:p>
            <a:r>
              <a:rPr lang="en-US" dirty="0">
                <a:hlinkClick r:id="rId13"/>
              </a:rPr>
              <a:t>http://1##.ultrastuff.net</a:t>
            </a:r>
            <a:endParaRPr lang="en-US" dirty="0"/>
          </a:p>
          <a:p>
            <a:pPr lvl="1"/>
            <a:r>
              <a:rPr lang="en-US" dirty="0"/>
              <a:t>Ultra Modern Template Website</a:t>
            </a:r>
          </a:p>
          <a:p>
            <a:r>
              <a:rPr lang="en-US" dirty="0">
                <a:hlinkClick r:id="rId14"/>
              </a:rPr>
              <a:t>http://31##.ultrastuff.net</a:t>
            </a:r>
            <a:endParaRPr lang="en-US" dirty="0"/>
          </a:p>
          <a:p>
            <a:pPr lvl="1"/>
            <a:r>
              <a:rPr lang="en-US" dirty="0"/>
              <a:t>WordPress Website</a:t>
            </a:r>
          </a:p>
          <a:p>
            <a:r>
              <a:rPr lang="en-US" strike="sngStrike" dirty="0">
                <a:hlinkClick r:id="rId15"/>
              </a:rPr>
              <a:t>https://ecsc325-1##.cs.edinboro.edu/private</a:t>
            </a:r>
            <a:endParaRPr lang="en-US" strike="sngStrike" dirty="0"/>
          </a:p>
          <a:p>
            <a:pPr lvl="1"/>
            <a:r>
              <a:rPr lang="en-US" strike="sngStrike" dirty="0"/>
              <a:t>Private web site!</a:t>
            </a:r>
          </a:p>
          <a:p>
            <a:r>
              <a:rPr lang="en-US" u="sng" strike="sngStrike" dirty="0"/>
              <a:t>https://a13.##.megastuff.biz</a:t>
            </a:r>
            <a:endParaRPr lang="en-US" strike="sngStrike" dirty="0"/>
          </a:p>
          <a:p>
            <a:pPr lvl="1"/>
            <a:r>
              <a:rPr lang="en-US" strike="sngStrike" dirty="0"/>
              <a:t>Assignment 13 web site!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181965">
            <a:off x="9239760" y="4812083"/>
            <a:ext cx="2622871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Replace the ## with your 2 digit number!!!</a:t>
            </a:r>
          </a:p>
        </p:txBody>
      </p:sp>
    </p:spTree>
    <p:extLst>
      <p:ext uri="{BB962C8B-B14F-4D97-AF65-F5344CB8AC3E}">
        <p14:creationId xmlns:p14="http://schemas.microsoft.com/office/powerpoint/2010/main" val="96567472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Commands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4294967295"/>
          </p:nvPr>
        </p:nvSpPr>
        <p:spPr>
          <a:xfrm>
            <a:off x="6957597" y="1805161"/>
            <a:ext cx="3107055" cy="4471987"/>
          </a:xfrm>
        </p:spPr>
        <p:txBody>
          <a:bodyPr>
            <a:normAutofit/>
          </a:bodyPr>
          <a:lstStyle/>
          <a:p>
            <a:r>
              <a:rPr lang="en-US" sz="2400" dirty="0"/>
              <a:t>FTP commands</a:t>
            </a:r>
          </a:p>
          <a:p>
            <a:pPr marL="201168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</a:p>
          <a:p>
            <a:pPr marL="201168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put</a:t>
            </a:r>
          </a:p>
          <a:p>
            <a:pPr marL="201168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cd</a:t>
            </a:r>
          </a:p>
          <a:p>
            <a:pPr marL="201168" lvl="1" indent="0">
              <a:buNone/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lcd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01168" lvl="1" indent="0">
              <a:buNone/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pwd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01168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pwd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01168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open</a:t>
            </a:r>
          </a:p>
          <a:p>
            <a:pPr marL="201168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close</a:t>
            </a:r>
          </a:p>
          <a:p>
            <a:pPr marL="201168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quit</a:t>
            </a:r>
          </a:p>
        </p:txBody>
      </p:sp>
      <p:pic>
        <p:nvPicPr>
          <p:cNvPr id="7" name="Picture 6" descr="http://cdn.curvve.com/wp-content/uploads/Terminal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925" y="4203504"/>
            <a:ext cx="2127250" cy="212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28827233-C83C-9148-B07B-0B790A940C61}"/>
              </a:ext>
            </a:extLst>
          </p:cNvPr>
          <p:cNvSpPr txBox="1">
            <a:spLocks/>
          </p:cNvSpPr>
          <p:nvPr/>
        </p:nvSpPr>
        <p:spPr>
          <a:xfrm>
            <a:off x="4167266" y="1805161"/>
            <a:ext cx="3379754" cy="4724428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ssh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mkdir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wget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cd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echo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mv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pwd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vi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nano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mysql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rm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rpm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564ECB5-EC58-5147-9616-081D9E98AF9F}"/>
              </a:ext>
            </a:extLst>
          </p:cNvPr>
          <p:cNvSpPr txBox="1">
            <a:spLocks/>
          </p:cNvSpPr>
          <p:nvPr/>
        </p:nvSpPr>
        <p:spPr>
          <a:xfrm>
            <a:off x="1097280" y="1805161"/>
            <a:ext cx="2322197" cy="4724428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dig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nslookup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ftp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rsync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umask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dnf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mysqldump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iptables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firewall-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cmd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DFBCED-294D-E44C-9507-F38AB4894384}"/>
              </a:ext>
            </a:extLst>
          </p:cNvPr>
          <p:cNvSpPr txBox="1"/>
          <p:nvPr/>
        </p:nvSpPr>
        <p:spPr>
          <a:xfrm>
            <a:off x="5357611" y="53576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173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3D3C0-085C-4056-B4AB-D2C851C63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8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150EE-AF06-4C5C-8A9A-BEB269222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3"/>
            <a:ext cx="10897497" cy="4522793"/>
          </a:xfrm>
        </p:spPr>
        <p:txBody>
          <a:bodyPr>
            <a:normAutofit fontScale="85000" lnSpcReduction="20000"/>
          </a:bodyPr>
          <a:lstStyle/>
          <a:p>
            <a:r>
              <a:rPr lang="en-US" sz="2100" dirty="0"/>
              <a:t>Install the Ultra-Modern website template in folder /var/www/web/on the virtual host http://1##.ultrastuff.net.</a:t>
            </a:r>
          </a:p>
          <a:p>
            <a:r>
              <a:rPr lang="en-US" dirty="0"/>
              <a:t># Week 6</a:t>
            </a:r>
          </a:p>
          <a:p>
            <a:pPr lvl="1"/>
            <a:r>
              <a:rPr lang="en-US" dirty="0"/>
              <a:t># Install zip and unzip packages</a:t>
            </a:r>
          </a:p>
          <a:p>
            <a:pPr marL="566928" lvl="3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-y install zip unzip</a:t>
            </a:r>
          </a:p>
          <a:p>
            <a:pPr lvl="1"/>
            <a:r>
              <a:rPr lang="en-US" dirty="0"/>
              <a:t># Make temp work directory, download &amp; unzip template, move files to </a:t>
            </a:r>
            <a:r>
              <a:rPr lang="en-US" b="1" dirty="0"/>
              <a:t>/var/www/web </a:t>
            </a:r>
            <a:r>
              <a:rPr lang="en-US" dirty="0"/>
              <a:t>directory</a:t>
            </a:r>
          </a:p>
          <a:p>
            <a:pPr marL="566928" lvl="3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mkdir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-p 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ultra_template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66928" lvl="3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cd 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ultra_template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66928" lvl="3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wget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http://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jpatalon.cs.edinboro.edu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/ecsc325/classfiles/ultra_modern.zip </a:t>
            </a:r>
          </a:p>
          <a:p>
            <a:pPr marL="566928" lvl="3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unzip -e ultra_modern.zip</a:t>
            </a:r>
          </a:p>
          <a:p>
            <a:pPr marL="566928" lvl="3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mv web /var/www/</a:t>
            </a:r>
          </a:p>
          <a:p>
            <a:pPr lvl="1"/>
            <a:r>
              <a:rPr lang="en-US" dirty="0"/>
              <a:t># Create new virtual host config file at </a:t>
            </a:r>
            <a:r>
              <a:rPr lang="en-US" b="1" dirty="0"/>
              <a:t>/</a:t>
            </a:r>
            <a:r>
              <a:rPr lang="en-US" b="1" dirty="0" err="1"/>
              <a:t>etc</a:t>
            </a:r>
            <a:r>
              <a:rPr lang="en-US" b="1" dirty="0"/>
              <a:t>/httpd/</a:t>
            </a:r>
            <a:r>
              <a:rPr lang="en-US" b="1" dirty="0" err="1"/>
              <a:t>conf.d</a:t>
            </a:r>
            <a:r>
              <a:rPr lang="en-US" b="1" dirty="0"/>
              <a:t>/</a:t>
            </a:r>
            <a:r>
              <a:rPr lang="en-US" b="1" dirty="0" err="1"/>
              <a:t>web.conf</a:t>
            </a:r>
            <a:endParaRPr lang="en-US" b="1" dirty="0"/>
          </a:p>
          <a:p>
            <a:pPr marL="566928" lvl="3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VirtualHost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*:80&gt;</a:t>
            </a:r>
          </a:p>
          <a:p>
            <a:pPr marL="566928" lvl="3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DocumentRoot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"/var/www/web" </a:t>
            </a:r>
          </a:p>
          <a:p>
            <a:pPr marL="566928" lvl="3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# Note server name below is 3 digits</a:t>
            </a:r>
          </a:p>
          <a:p>
            <a:pPr marL="566928" lvl="3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ServerName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1##.ultrastuff.net</a:t>
            </a:r>
          </a:p>
          <a:p>
            <a:pPr marL="566928" lvl="3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VirtualHost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lvl="1"/>
            <a:r>
              <a:rPr lang="en-US" dirty="0"/>
              <a:t># Restart apache and validate</a:t>
            </a:r>
          </a:p>
          <a:p>
            <a:pPr marL="566928" lvl="3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restart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httpd.service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Visit website </a:t>
            </a:r>
            <a:r>
              <a:rPr lang="en-US" b="1" dirty="0"/>
              <a:t>http://1##.ultrastuff.net</a:t>
            </a:r>
          </a:p>
        </p:txBody>
      </p:sp>
      <p:pic>
        <p:nvPicPr>
          <p:cNvPr id="6" name="Picture 2" descr="https://encrypted-tbn1.gstatic.com/images?q=tbn:ANd9GcQa0TJHn-soj3Kp-68fHvHF987Q66RUHwQRGun-iPalj45_xM6Y">
            <a:extLst>
              <a:ext uri="{FF2B5EF4-FFF2-40B4-BE49-F238E27FC236}">
                <a16:creationId xmlns:a16="http://schemas.microsoft.com/office/drawing/2014/main" id="{2CF90C11-D3DE-4D83-B39E-7492E914D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0865" y="4905710"/>
            <a:ext cx="2014969" cy="134087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095FA22-7C46-84A2-7DAF-1C256F909861}"/>
              </a:ext>
            </a:extLst>
          </p:cNvPr>
          <p:cNvSpPr/>
          <p:nvPr/>
        </p:nvSpPr>
        <p:spPr>
          <a:xfrm rot="419821">
            <a:off x="9476587" y="2295268"/>
            <a:ext cx="218427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Replace the ## with your 2 digit number!!!</a:t>
            </a:r>
          </a:p>
        </p:txBody>
      </p:sp>
    </p:spTree>
    <p:extLst>
      <p:ext uri="{BB962C8B-B14F-4D97-AF65-F5344CB8AC3E}">
        <p14:creationId xmlns:p14="http://schemas.microsoft.com/office/powerpoint/2010/main" val="155346213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Terms and Items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8493759" y="1998662"/>
            <a:ext cx="3250565" cy="4217987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Pull-based &amp; Push-based transfers</a:t>
            </a:r>
          </a:p>
          <a:p>
            <a:r>
              <a:rPr lang="en-US" dirty="0"/>
              <a:t>Active vs. Passive FTP Transfers</a:t>
            </a:r>
          </a:p>
          <a:p>
            <a:r>
              <a:rPr lang="en-US" dirty="0"/>
              <a:t>FTPS vs. SFTP</a:t>
            </a:r>
          </a:p>
          <a:p>
            <a:r>
              <a:rPr lang="en-US" dirty="0"/>
              <a:t>Implicit vs. Explicit </a:t>
            </a:r>
            <a:r>
              <a:rPr lang="en-US" dirty="0" err="1"/>
              <a:t>encription</a:t>
            </a:r>
            <a:endParaRPr lang="en-US" dirty="0"/>
          </a:p>
          <a:p>
            <a:r>
              <a:rPr lang="en-US" dirty="0"/>
              <a:t>SCP</a:t>
            </a:r>
          </a:p>
          <a:p>
            <a:r>
              <a:rPr lang="en-US" dirty="0" err="1"/>
              <a:t>Rsync</a:t>
            </a:r>
            <a:endParaRPr lang="en-US" dirty="0"/>
          </a:p>
          <a:p>
            <a:r>
              <a:rPr lang="en-US" dirty="0"/>
              <a:t>Server Message Block (SMB)</a:t>
            </a:r>
          </a:p>
          <a:p>
            <a:r>
              <a:rPr lang="en-US" dirty="0"/>
              <a:t>Common Internet File System (CIFS)</a:t>
            </a:r>
          </a:p>
          <a:p>
            <a:r>
              <a:rPr lang="en-US" dirty="0"/>
              <a:t>DFS</a:t>
            </a:r>
          </a:p>
          <a:p>
            <a:r>
              <a:rPr lang="en-US" dirty="0" err="1"/>
              <a:t>Umask</a:t>
            </a:r>
            <a:endParaRPr lang="en-US" dirty="0"/>
          </a:p>
          <a:p>
            <a:r>
              <a:rPr lang="en-US" dirty="0" err="1"/>
              <a:t>VSFTPd</a:t>
            </a:r>
            <a:endParaRPr lang="en-US" dirty="0"/>
          </a:p>
          <a:p>
            <a:r>
              <a:rPr lang="en-US" dirty="0"/>
              <a:t>Syslog/</a:t>
            </a:r>
            <a:r>
              <a:rPr lang="en-US" dirty="0" err="1"/>
              <a:t>rsyslog</a:t>
            </a:r>
            <a:endParaRPr lang="en-US" dirty="0"/>
          </a:p>
          <a:p>
            <a:r>
              <a:rPr lang="en-US" dirty="0"/>
              <a:t>Apache Logging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2"/>
          </p:nvPr>
        </p:nvSpPr>
        <p:spPr>
          <a:xfrm>
            <a:off x="5212081" y="1996246"/>
            <a:ext cx="2963628" cy="4217987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MTA / MSA / MDA / MUA</a:t>
            </a:r>
          </a:p>
          <a:p>
            <a:r>
              <a:rPr lang="en-US" dirty="0"/>
              <a:t>Open E-Mail Relay</a:t>
            </a:r>
          </a:p>
          <a:p>
            <a:r>
              <a:rPr lang="en-US" dirty="0"/>
              <a:t>Masquerading</a:t>
            </a:r>
          </a:p>
          <a:p>
            <a:r>
              <a:rPr lang="en-US" dirty="0"/>
              <a:t>MX Records</a:t>
            </a:r>
          </a:p>
          <a:p>
            <a:r>
              <a:rPr lang="en-US" dirty="0"/>
              <a:t>SMTP</a:t>
            </a:r>
          </a:p>
          <a:p>
            <a:r>
              <a:rPr lang="en-US" dirty="0"/>
              <a:t>POP3</a:t>
            </a:r>
          </a:p>
          <a:p>
            <a:r>
              <a:rPr lang="en-US" dirty="0"/>
              <a:t>IMAP4</a:t>
            </a:r>
          </a:p>
          <a:p>
            <a:r>
              <a:rPr lang="en-US" dirty="0" err="1"/>
              <a:t>Spamblocking</a:t>
            </a:r>
            <a:endParaRPr lang="en-US" dirty="0"/>
          </a:p>
          <a:p>
            <a:r>
              <a:rPr lang="en-US" dirty="0"/>
              <a:t>FTP</a:t>
            </a:r>
          </a:p>
          <a:p>
            <a:r>
              <a:rPr lang="en-US" dirty="0"/>
              <a:t>All In One Network Routers</a:t>
            </a:r>
          </a:p>
          <a:p>
            <a:r>
              <a:rPr lang="en-US" dirty="0"/>
              <a:t>Firewalls &amp; </a:t>
            </a:r>
            <a:r>
              <a:rPr lang="en-US" dirty="0" err="1"/>
              <a:t>firewalld</a:t>
            </a:r>
            <a:endParaRPr lang="en-US" dirty="0"/>
          </a:p>
          <a:p>
            <a:r>
              <a:rPr lang="en-US" dirty="0"/>
              <a:t>SSH / Reverse SSH / Proxy</a:t>
            </a:r>
          </a:p>
          <a:p>
            <a:r>
              <a:rPr lang="en-US" dirty="0" err="1"/>
              <a:t>AWStats</a:t>
            </a:r>
            <a:endParaRPr lang="en-US" dirty="0"/>
          </a:p>
        </p:txBody>
      </p:sp>
      <p:pic>
        <p:nvPicPr>
          <p:cNvPr id="3074" name="Picture 2" descr="http://sketchforschools.com/NDDS/assets/img/key-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2642358"/>
            <a:ext cx="2933700" cy="35718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030980" y="1998662"/>
            <a:ext cx="2278380" cy="421798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216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Next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734361"/>
          </a:xfrm>
        </p:spPr>
        <p:txBody>
          <a:bodyPr>
            <a:normAutofit/>
          </a:bodyPr>
          <a:lstStyle/>
          <a:p>
            <a:r>
              <a:rPr lang="en-US" dirty="0"/>
              <a:t>“</a:t>
            </a:r>
            <a:r>
              <a:rPr lang="en-US" i="1" dirty="0"/>
              <a:t>Rivers get connected so much stronger than expected...</a:t>
            </a:r>
            <a:r>
              <a:rPr lang="en-US" dirty="0"/>
              <a:t>” –Red Hot Chili Peppers</a:t>
            </a:r>
          </a:p>
          <a:p>
            <a:r>
              <a:rPr lang="en-US" dirty="0"/>
              <a:t>Textbook:</a:t>
            </a:r>
          </a:p>
          <a:p>
            <a:pPr lvl="1"/>
            <a:r>
              <a:rPr lang="en-US" dirty="0"/>
              <a:t>Chapter 13: </a:t>
            </a:r>
            <a:r>
              <a:rPr lang="en-US" dirty="0" err="1"/>
              <a:t>Netfilter</a:t>
            </a:r>
            <a:r>
              <a:rPr lang="en-US" dirty="0"/>
              <a:t> Firewall</a:t>
            </a:r>
          </a:p>
          <a:p>
            <a:pPr lvl="1"/>
            <a:r>
              <a:rPr lang="en-US" dirty="0"/>
              <a:t>Chapter 14: Local Security</a:t>
            </a:r>
          </a:p>
          <a:p>
            <a:r>
              <a:rPr lang="en-US" dirty="0"/>
              <a:t>Continuing work with VM’s</a:t>
            </a:r>
          </a:p>
          <a:p>
            <a:pPr lvl="1"/>
            <a:r>
              <a:rPr lang="en-US" dirty="0"/>
              <a:t>Just because all tests say OK, doesn’t mean everything is working properly!</a:t>
            </a:r>
          </a:p>
          <a:p>
            <a:pPr lvl="2"/>
            <a:r>
              <a:rPr lang="en-US" dirty="0"/>
              <a:t>Sometimes my check scripts have errors…</a:t>
            </a:r>
          </a:p>
          <a:p>
            <a:pPr lvl="2"/>
            <a:r>
              <a:rPr lang="en-US" dirty="0"/>
              <a:t>I don’t always check for every possible entry…</a:t>
            </a:r>
          </a:p>
        </p:txBody>
      </p:sp>
      <p:pic>
        <p:nvPicPr>
          <p:cNvPr id="2050" name="Picture 2" descr="http://cjfigureworks.com/wp-content/uploads/2013/12/Steps2Succes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7537" y="3850639"/>
            <a:ext cx="2876010" cy="211207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39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3D3C0-085C-4056-B4AB-D2C851C63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8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150EE-AF06-4C5C-8A9A-BEB269222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3"/>
            <a:ext cx="10897497" cy="4522793"/>
          </a:xfrm>
        </p:spPr>
        <p:txBody>
          <a:bodyPr>
            <a:normAutofit/>
          </a:bodyPr>
          <a:lstStyle/>
          <a:p>
            <a:r>
              <a:rPr lang="en-US" dirty="0"/>
              <a:t>Install a WordPress website in folder </a:t>
            </a:r>
            <a:r>
              <a:rPr lang="en-US" b="1" dirty="0"/>
              <a:t>/var/www/</a:t>
            </a:r>
            <a:r>
              <a:rPr lang="en-US" b="1" dirty="0" err="1"/>
              <a:t>wordpress</a:t>
            </a:r>
            <a:r>
              <a:rPr lang="en-US" b="1" dirty="0"/>
              <a:t>/ </a:t>
            </a:r>
            <a:r>
              <a:rPr lang="en-US" dirty="0"/>
              <a:t>on virtual host </a:t>
            </a:r>
            <a:r>
              <a:rPr lang="en-US" b="1" dirty="0"/>
              <a:t>http://31##.ultrastuff.net.</a:t>
            </a:r>
            <a:endParaRPr lang="en-US" dirty="0"/>
          </a:p>
          <a:p>
            <a:r>
              <a:rPr lang="en-US" dirty="0"/>
              <a:t># Week 6</a:t>
            </a:r>
          </a:p>
          <a:p>
            <a:pPr lvl="1"/>
            <a:r>
              <a:rPr lang="en-US" dirty="0"/>
              <a:t># Install php-</a:t>
            </a:r>
            <a:r>
              <a:rPr lang="en-US" dirty="0" err="1"/>
              <a:t>mysql</a:t>
            </a:r>
            <a:endParaRPr lang="en-US" dirty="0"/>
          </a:p>
          <a:p>
            <a:pPr marL="566928" lvl="3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-y install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php-mysqlnd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66928" lvl="3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restart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httpd.service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>
                <a:cs typeface="Courier New" panose="02070309020205020404" pitchFamily="49" charset="0"/>
              </a:rPr>
              <a:t>Create Database and User</a:t>
            </a:r>
          </a:p>
          <a:p>
            <a:pPr marL="566928" lvl="3" indent="0">
              <a:buNone/>
            </a:pP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mysql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-u root –p</a:t>
            </a:r>
          </a:p>
          <a:p>
            <a:pPr marL="749808" lvl="4" indent="0">
              <a:buNone/>
            </a:pPr>
            <a:r>
              <a:rPr lang="en-US" sz="1200" dirty="0">
                <a:cs typeface="Courier New" panose="02070309020205020404" pitchFamily="49" charset="0"/>
              </a:rPr>
              <a:t>Log in with your root </a:t>
            </a:r>
            <a:r>
              <a:rPr lang="en-US" sz="1200" dirty="0" err="1">
                <a:cs typeface="Courier New" panose="02070309020205020404" pitchFamily="49" charset="0"/>
              </a:rPr>
              <a:t>mysql</a:t>
            </a:r>
            <a:r>
              <a:rPr lang="en-US" sz="1200" dirty="0">
                <a:cs typeface="Courier New" panose="02070309020205020404" pitchFamily="49" charset="0"/>
              </a:rPr>
              <a:t> password!</a:t>
            </a:r>
          </a:p>
          <a:p>
            <a:pPr marL="566928" lvl="3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create database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wordpressdb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566928" lvl="3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grant all privileges ON wordpressdb.* TO "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wordpressuser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"@"localhost" identified by "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wordpresspass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";</a:t>
            </a:r>
          </a:p>
          <a:p>
            <a:pPr marL="566928" lvl="3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flush privileges;</a:t>
            </a:r>
          </a:p>
          <a:p>
            <a:pPr marL="566928" lvl="3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show databases;</a:t>
            </a:r>
          </a:p>
          <a:p>
            <a:pPr marL="566928" lvl="3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host,user,password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from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mysql.user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566928" lvl="3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exit;</a:t>
            </a:r>
          </a:p>
        </p:txBody>
      </p:sp>
      <p:pic>
        <p:nvPicPr>
          <p:cNvPr id="4" name="Picture 2" descr="https://encrypted-tbn1.gstatic.com/images?q=tbn:ANd9GcQa0TJHn-soj3Kp-68fHvHF987Q66RUHwQRGun-iPalj45_xM6Y">
            <a:extLst>
              <a:ext uri="{FF2B5EF4-FFF2-40B4-BE49-F238E27FC236}">
                <a16:creationId xmlns:a16="http://schemas.microsoft.com/office/drawing/2014/main" id="{E867E2C0-0DAE-4767-B148-55D5ADE26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0865" y="4905710"/>
            <a:ext cx="2014969" cy="134087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CC8AC0B-13F4-D36D-4562-59B1958174F6}"/>
              </a:ext>
            </a:extLst>
          </p:cNvPr>
          <p:cNvSpPr/>
          <p:nvPr/>
        </p:nvSpPr>
        <p:spPr>
          <a:xfrm rot="419821">
            <a:off x="9476587" y="2295268"/>
            <a:ext cx="218427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Replace the ## with your 2 digit number!!!</a:t>
            </a:r>
          </a:p>
        </p:txBody>
      </p:sp>
    </p:spTree>
    <p:extLst>
      <p:ext uri="{BB962C8B-B14F-4D97-AF65-F5344CB8AC3E}">
        <p14:creationId xmlns:p14="http://schemas.microsoft.com/office/powerpoint/2010/main" val="1604104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3D3C0-085C-4056-B4AB-D2C851C63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8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150EE-AF06-4C5C-8A9A-BEB269222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3"/>
            <a:ext cx="10897497" cy="4522793"/>
          </a:xfrm>
        </p:spPr>
        <p:txBody>
          <a:bodyPr>
            <a:normAutofit/>
          </a:bodyPr>
          <a:lstStyle/>
          <a:p>
            <a:r>
              <a:rPr lang="en-US" dirty="0"/>
              <a:t>Install a WordPress website in folder </a:t>
            </a:r>
            <a:r>
              <a:rPr lang="en-US" b="1" dirty="0"/>
              <a:t>/var/www/</a:t>
            </a:r>
            <a:r>
              <a:rPr lang="en-US" b="1" dirty="0" err="1"/>
              <a:t>wordpress</a:t>
            </a:r>
            <a:r>
              <a:rPr lang="en-US" b="1" dirty="0"/>
              <a:t>/ </a:t>
            </a:r>
            <a:r>
              <a:rPr lang="en-US" dirty="0"/>
              <a:t>on virtual host </a:t>
            </a:r>
            <a:r>
              <a:rPr lang="en-US" b="1" dirty="0"/>
              <a:t>http://31##.ultrastuff.net.</a:t>
            </a:r>
            <a:endParaRPr lang="en-US" dirty="0"/>
          </a:p>
          <a:p>
            <a:r>
              <a:rPr lang="en-US" dirty="0"/>
              <a:t># Week 6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Install tar</a:t>
            </a:r>
          </a:p>
          <a:p>
            <a:pPr marL="566928" lvl="3" indent="0">
              <a:buNone/>
            </a:pP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dnf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-y install tar</a:t>
            </a:r>
            <a:endParaRPr lang="en-US" dirty="0">
              <a:cs typeface="Courier New" panose="02070309020205020404" pitchFamily="49" charset="0"/>
            </a:endParaRPr>
          </a:p>
          <a:p>
            <a:pPr lvl="1"/>
            <a:r>
              <a:rPr lang="en-US" dirty="0">
                <a:cs typeface="Courier New" panose="02070309020205020404" pitchFamily="49" charset="0"/>
              </a:rPr>
              <a:t>Download </a:t>
            </a:r>
            <a:r>
              <a:rPr lang="en-US" dirty="0" err="1">
                <a:cs typeface="Courier New" panose="02070309020205020404" pitchFamily="49" charset="0"/>
              </a:rPr>
              <a:t>wordpress</a:t>
            </a:r>
            <a:r>
              <a:rPr lang="en-US" dirty="0">
                <a:cs typeface="Courier New" panose="02070309020205020404" pitchFamily="49" charset="0"/>
              </a:rPr>
              <a:t> package, extract, and move to webpage location</a:t>
            </a:r>
          </a:p>
          <a:p>
            <a:pPr marL="566928" lvl="3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cd 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66928" lvl="3" indent="0">
              <a:buNone/>
            </a:pP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wget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https://wordpress.org/latest.tar.gz -O 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/latest.tar.gz</a:t>
            </a:r>
          </a:p>
          <a:p>
            <a:pPr marL="566928" lvl="3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tar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zxvf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/latest.tar.gz</a:t>
            </a:r>
          </a:p>
          <a:p>
            <a:pPr marL="566928" lvl="3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mv 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wordpress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/ /var/www/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Check the permissions!  We should secure our </a:t>
            </a:r>
            <a:r>
              <a:rPr lang="en-US" dirty="0" err="1">
                <a:cs typeface="Courier New" panose="02070309020205020404" pitchFamily="49" charset="0"/>
              </a:rPr>
              <a:t>wordpress</a:t>
            </a:r>
            <a:r>
              <a:rPr lang="en-US" dirty="0">
                <a:cs typeface="Courier New" panose="02070309020205020404" pitchFamily="49" charset="0"/>
              </a:rPr>
              <a:t> directory!</a:t>
            </a:r>
          </a:p>
          <a:p>
            <a:pPr marL="566928" lvl="3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ls -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lah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/var/www</a:t>
            </a:r>
          </a:p>
          <a:p>
            <a:pPr marL="566928" lvl="3" indent="0">
              <a:buNone/>
            </a:pP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chown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-R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root:apache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/var/www/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wordpress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66928" lvl="3" indent="0">
              <a:buNone/>
            </a:pP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chmod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-R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ug+rwX,o-rwx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/var/www/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wordpress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66928" lvl="3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ls -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lah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/var/www</a:t>
            </a:r>
          </a:p>
          <a:p>
            <a:pPr marL="566928" lvl="3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ls -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lah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/var/www/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wordpress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Picture 2" descr="https://encrypted-tbn1.gstatic.com/images?q=tbn:ANd9GcQa0TJHn-soj3Kp-68fHvHF987Q66RUHwQRGun-iPalj45_xM6Y">
            <a:extLst>
              <a:ext uri="{FF2B5EF4-FFF2-40B4-BE49-F238E27FC236}">
                <a16:creationId xmlns:a16="http://schemas.microsoft.com/office/drawing/2014/main" id="{E867E2C0-0DAE-4767-B148-55D5ADE26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0865" y="4905710"/>
            <a:ext cx="2014969" cy="134087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44139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rgbClr val="FFFFFF"/>
      </a:lt1>
      <a:dk2>
        <a:srgbClr val="46464A"/>
      </a:dk2>
      <a:lt2>
        <a:srgbClr val="D1D9E1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BAB94BD4-5D6D-4148-AB57-A4CCF1FD4E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7132</Words>
  <Application>Microsoft Office PowerPoint</Application>
  <PresentationFormat>Widescreen</PresentationFormat>
  <Paragraphs>1014</Paragraphs>
  <Slides>71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7" baseType="lpstr">
      <vt:lpstr>Calibri</vt:lpstr>
      <vt:lpstr>Calibri Light</vt:lpstr>
      <vt:lpstr>Courier New</vt:lpstr>
      <vt:lpstr>Times New Roman</vt:lpstr>
      <vt:lpstr>Wingdings</vt:lpstr>
      <vt:lpstr>Retrospect</vt:lpstr>
      <vt:lpstr>ECSC 325.200 Web Server Administration</vt:lpstr>
      <vt:lpstr>Weekly Info</vt:lpstr>
      <vt:lpstr>Recap and Review</vt:lpstr>
      <vt:lpstr>Remaining Semester Topics*</vt:lpstr>
      <vt:lpstr>Objectives</vt:lpstr>
      <vt:lpstr>Semester Grades Review</vt:lpstr>
      <vt:lpstr>Assignment 8 Review</vt:lpstr>
      <vt:lpstr>Assignment 8 Review</vt:lpstr>
      <vt:lpstr>Assignment 8 Review</vt:lpstr>
      <vt:lpstr>Assignment 8 Review</vt:lpstr>
      <vt:lpstr>Assignment 8 Review</vt:lpstr>
      <vt:lpstr>Assignment 8 Review</vt:lpstr>
      <vt:lpstr>Assignment 8 Review</vt:lpstr>
      <vt:lpstr>Assignment 8 Review</vt:lpstr>
      <vt:lpstr>Assignment 8 Review</vt:lpstr>
      <vt:lpstr>Assignment 8 Review</vt:lpstr>
      <vt:lpstr>Assignment 8 Review</vt:lpstr>
      <vt:lpstr>Assignment 8 Review</vt:lpstr>
      <vt:lpstr>Crontab Editing</vt:lpstr>
      <vt:lpstr>Secure Copy - Rsync</vt:lpstr>
      <vt:lpstr>MySQL Dump</vt:lpstr>
      <vt:lpstr>MySQL Performance Tuning</vt:lpstr>
      <vt:lpstr>Create Backups</vt:lpstr>
      <vt:lpstr>Modify settings for performance</vt:lpstr>
      <vt:lpstr>Network File Systems (NFS) Client Install</vt:lpstr>
      <vt:lpstr>Monitoring Operating Systems</vt:lpstr>
      <vt:lpstr>Monitoring Memory</vt:lpstr>
      <vt:lpstr>Monitoring Memory</vt:lpstr>
      <vt:lpstr>Monitoring Memory</vt:lpstr>
      <vt:lpstr>Monitoring Windows</vt:lpstr>
      <vt:lpstr>Monitoring Linux</vt:lpstr>
      <vt:lpstr>Monitoring Linux</vt:lpstr>
      <vt:lpstr>Monitoring Linux</vt:lpstr>
      <vt:lpstr>Monitoring Apache</vt:lpstr>
      <vt:lpstr>Web Server Analysis Tools</vt:lpstr>
      <vt:lpstr>AWStats Installation</vt:lpstr>
      <vt:lpstr>AWStats Installation</vt:lpstr>
      <vt:lpstr>AWStats Installation</vt:lpstr>
      <vt:lpstr>IPTables Examples - WWW</vt:lpstr>
      <vt:lpstr>IPTables Examples - SSH</vt:lpstr>
      <vt:lpstr>Firewall Configuration Examples</vt:lpstr>
      <vt:lpstr>Firewall Configuration Examples</vt:lpstr>
      <vt:lpstr>Assignment 11 Checklist</vt:lpstr>
      <vt:lpstr>Virtual Hosts</vt:lpstr>
      <vt:lpstr>Virtual Machine Info</vt:lpstr>
      <vt:lpstr>Linux Commands</vt:lpstr>
      <vt:lpstr>Key Terms and Items</vt:lpstr>
      <vt:lpstr>For Next Class</vt:lpstr>
      <vt:lpstr>ECSC 325.200 Web Server Administration</vt:lpstr>
      <vt:lpstr>Objectives</vt:lpstr>
      <vt:lpstr>Recap and Review</vt:lpstr>
      <vt:lpstr>Firewall Configuration Examples</vt:lpstr>
      <vt:lpstr>Firewall Configuration Examples</vt:lpstr>
      <vt:lpstr>Data-Center Infrastructure</vt:lpstr>
      <vt:lpstr>3-Tier Architecture</vt:lpstr>
      <vt:lpstr>Hyper-Converged Infrastructure</vt:lpstr>
      <vt:lpstr>Apache Cassandra</vt:lpstr>
      <vt:lpstr>Cloud Computing</vt:lpstr>
      <vt:lpstr>Cloud Computing</vt:lpstr>
      <vt:lpstr>Anything as a Service (XaaS)</vt:lpstr>
      <vt:lpstr>PowerPoint Presentation</vt:lpstr>
      <vt:lpstr>PowerPoint Presentation</vt:lpstr>
      <vt:lpstr>Intro to Amazon Web Services</vt:lpstr>
      <vt:lpstr>Intro to Amazon Web Services</vt:lpstr>
      <vt:lpstr>Intro to Amazon Web Services</vt:lpstr>
      <vt:lpstr>Intro to Amazon Web Services</vt:lpstr>
      <vt:lpstr>Virtual Machine Info</vt:lpstr>
      <vt:lpstr>Virtual Hosts</vt:lpstr>
      <vt:lpstr>Linux Commands</vt:lpstr>
      <vt:lpstr>Key Terms and Items</vt:lpstr>
      <vt:lpstr>For Next Class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2016-03-20T20:50:28Z</dcterms:created>
  <dcterms:modified xsi:type="dcterms:W3CDTF">2025-03-25T19:09:29Z</dcterms:modified>
</cp:coreProperties>
</file>